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499" r:id="rId4"/>
    <p:sldId id="264" r:id="rId5"/>
    <p:sldId id="281" r:id="rId6"/>
    <p:sldId id="283" r:id="rId7"/>
    <p:sldId id="395" r:id="rId8"/>
    <p:sldId id="369" r:id="rId9"/>
    <p:sldId id="428" r:id="rId10"/>
    <p:sldId id="374" r:id="rId11"/>
    <p:sldId id="327" r:id="rId12"/>
    <p:sldId id="393" r:id="rId13"/>
    <p:sldId id="377" r:id="rId14"/>
    <p:sldId id="282" r:id="rId15"/>
    <p:sldId id="454" r:id="rId16"/>
    <p:sldId id="284" r:id="rId17"/>
    <p:sldId id="497" r:id="rId18"/>
    <p:sldId id="263" r:id="rId19"/>
    <p:sldId id="266" r:id="rId20"/>
    <p:sldId id="265" r:id="rId21"/>
    <p:sldId id="268" r:id="rId22"/>
    <p:sldId id="272" r:id="rId23"/>
    <p:sldId id="427" r:id="rId24"/>
    <p:sldId id="436" r:id="rId25"/>
    <p:sldId id="274" r:id="rId26"/>
    <p:sldId id="276" r:id="rId27"/>
    <p:sldId id="275" r:id="rId28"/>
    <p:sldId id="500" r:id="rId29"/>
    <p:sldId id="259" r:id="rId30"/>
    <p:sldId id="270" r:id="rId31"/>
    <p:sldId id="498" r:id="rId32"/>
    <p:sldId id="271" r:id="rId33"/>
    <p:sldId id="260" r:id="rId34"/>
    <p:sldId id="269" r:id="rId35"/>
    <p:sldId id="257" r:id="rId36"/>
    <p:sldId id="267" r:id="rId37"/>
    <p:sldId id="262" r:id="rId38"/>
    <p:sldId id="27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2A926F-F1BF-49B2-9E90-B922DD7263C0}">
          <p14:sldIdLst>
            <p14:sldId id="256"/>
            <p14:sldId id="280"/>
            <p14:sldId id="499"/>
            <p14:sldId id="264"/>
            <p14:sldId id="281"/>
            <p14:sldId id="283"/>
            <p14:sldId id="395"/>
            <p14:sldId id="369"/>
            <p14:sldId id="428"/>
            <p14:sldId id="374"/>
            <p14:sldId id="327"/>
            <p14:sldId id="393"/>
            <p14:sldId id="377"/>
            <p14:sldId id="282"/>
            <p14:sldId id="454"/>
            <p14:sldId id="284"/>
            <p14:sldId id="497"/>
            <p14:sldId id="263"/>
            <p14:sldId id="266"/>
            <p14:sldId id="265"/>
            <p14:sldId id="268"/>
            <p14:sldId id="272"/>
            <p14:sldId id="427"/>
            <p14:sldId id="436"/>
            <p14:sldId id="274"/>
            <p14:sldId id="276"/>
            <p14:sldId id="275"/>
            <p14:sldId id="500"/>
            <p14:sldId id="259"/>
            <p14:sldId id="270"/>
            <p14:sldId id="498"/>
            <p14:sldId id="271"/>
            <p14:sldId id="260"/>
            <p14:sldId id="269"/>
            <p14:sldId id="257"/>
            <p14:sldId id="267"/>
            <p14:sldId id="26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61" d="100"/>
          <a:sy n="61" d="100"/>
        </p:scale>
        <p:origin x="8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mes\Downloads\timeline%20(22).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Pubs Each Year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'timeline (22)'!$B$2</c:f>
              <c:strCache>
                <c:ptCount val="1"/>
                <c:pt idx="0">
                  <c:v>count</c:v>
                </c:pt>
              </c:strCache>
            </c:strRef>
          </c:tx>
          <c:spPr>
            <a:ln w="19050" cap="rnd">
              <a:noFill/>
              <a:round/>
            </a:ln>
            <a:effectLst/>
          </c:spPr>
          <c:marker>
            <c:symbol val="circle"/>
            <c:size val="5"/>
            <c:spPr>
              <a:solidFill>
                <a:schemeClr val="accent1"/>
              </a:solidFill>
              <a:ln w="9525">
                <a:solidFill>
                  <a:schemeClr val="accent1"/>
                </a:solidFill>
              </a:ln>
              <a:effectLst/>
            </c:spPr>
          </c:marker>
          <c:xVal>
            <c:numRef>
              <c:f>'timeline (22)'!$A$3:$A$24</c:f>
              <c:numCache>
                <c:formatCode>General</c:formatCode>
                <c:ptCount val="22"/>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pt idx="13">
                  <c:v>2006</c:v>
                </c:pt>
                <c:pt idx="14">
                  <c:v>2005</c:v>
                </c:pt>
                <c:pt idx="15">
                  <c:v>2003</c:v>
                </c:pt>
                <c:pt idx="16">
                  <c:v>2002</c:v>
                </c:pt>
                <c:pt idx="17">
                  <c:v>2001</c:v>
                </c:pt>
                <c:pt idx="18">
                  <c:v>2000</c:v>
                </c:pt>
                <c:pt idx="19">
                  <c:v>1995</c:v>
                </c:pt>
                <c:pt idx="20">
                  <c:v>1992</c:v>
                </c:pt>
                <c:pt idx="21">
                  <c:v>1991</c:v>
                </c:pt>
              </c:numCache>
            </c:numRef>
          </c:xVal>
          <c:yVal>
            <c:numRef>
              <c:f>'timeline (22)'!$B$3:$B$24</c:f>
              <c:numCache>
                <c:formatCode>General</c:formatCode>
                <c:ptCount val="22"/>
                <c:pt idx="0">
                  <c:v>38</c:v>
                </c:pt>
                <c:pt idx="1">
                  <c:v>41</c:v>
                </c:pt>
                <c:pt idx="2">
                  <c:v>31</c:v>
                </c:pt>
                <c:pt idx="3">
                  <c:v>30</c:v>
                </c:pt>
                <c:pt idx="4">
                  <c:v>26</c:v>
                </c:pt>
                <c:pt idx="5">
                  <c:v>18</c:v>
                </c:pt>
                <c:pt idx="6">
                  <c:v>30</c:v>
                </c:pt>
                <c:pt idx="7">
                  <c:v>22</c:v>
                </c:pt>
                <c:pt idx="8">
                  <c:v>25</c:v>
                </c:pt>
                <c:pt idx="9">
                  <c:v>16</c:v>
                </c:pt>
                <c:pt idx="10">
                  <c:v>5</c:v>
                </c:pt>
                <c:pt idx="11">
                  <c:v>14</c:v>
                </c:pt>
                <c:pt idx="12">
                  <c:v>9</c:v>
                </c:pt>
                <c:pt idx="13">
                  <c:v>7</c:v>
                </c:pt>
                <c:pt idx="14">
                  <c:v>5</c:v>
                </c:pt>
                <c:pt idx="15">
                  <c:v>5</c:v>
                </c:pt>
                <c:pt idx="16">
                  <c:v>1</c:v>
                </c:pt>
                <c:pt idx="17">
                  <c:v>1</c:v>
                </c:pt>
                <c:pt idx="18">
                  <c:v>2</c:v>
                </c:pt>
                <c:pt idx="19">
                  <c:v>1</c:v>
                </c:pt>
                <c:pt idx="20">
                  <c:v>1</c:v>
                </c:pt>
                <c:pt idx="21">
                  <c:v>1</c:v>
                </c:pt>
              </c:numCache>
            </c:numRef>
          </c:yVal>
          <c:smooth val="0"/>
          <c:extLst>
            <c:ext xmlns:c16="http://schemas.microsoft.com/office/drawing/2014/chart" uri="{C3380CC4-5D6E-409C-BE32-E72D297353CC}">
              <c16:uniqueId val="{00000000-E8CF-425B-969A-85A694D9574C}"/>
            </c:ext>
          </c:extLst>
        </c:ser>
        <c:dLbls>
          <c:showLegendKey val="0"/>
          <c:showVal val="0"/>
          <c:showCatName val="0"/>
          <c:showSerName val="0"/>
          <c:showPercent val="0"/>
          <c:showBubbleSize val="0"/>
        </c:dLbls>
        <c:axId val="507205960"/>
        <c:axId val="507205632"/>
      </c:scatterChart>
      <c:valAx>
        <c:axId val="507205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7205632"/>
        <c:crosses val="autoZero"/>
        <c:crossBetween val="midCat"/>
      </c:valAx>
      <c:valAx>
        <c:axId val="50720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72059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x human max exposure 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Sheet2!$A$2:$A$16</c:f>
              <c:strCache>
                <c:ptCount val="15"/>
                <c:pt idx="0">
                  <c:v>Atherosclerosis_apoE null C57BL/6 mice</c:v>
                </c:pt>
                <c:pt idx="1">
                  <c:v>Atherosclerosis_LDLR null C57BL/6 mice</c:v>
                </c:pt>
                <c:pt idx="2">
                  <c:v>Lupus_C57bl/6 mice</c:v>
                </c:pt>
                <c:pt idx="3">
                  <c:v>Allergic rhinitis_rats</c:v>
                </c:pt>
                <c:pt idx="4">
                  <c:v>Asthma_CD1 mice (male)</c:v>
                </c:pt>
                <c:pt idx="5">
                  <c:v>Asthma_CD1 mice (male)</c:v>
                </c:pt>
                <c:pt idx="6">
                  <c:v>CP/CPPS_Wistar rats</c:v>
                </c:pt>
                <c:pt idx="7">
                  <c:v>GI allergy, asthma_BALB/c</c:v>
                </c:pt>
                <c:pt idx="8">
                  <c:v>CP/CPPS_Wistar rats</c:v>
                </c:pt>
                <c:pt idx="9">
                  <c:v>Lupus_NZBWF1 mice (female)</c:v>
                </c:pt>
                <c:pt idx="10">
                  <c:v>Rhinitis_SD rats</c:v>
                </c:pt>
                <c:pt idx="11">
                  <c:v>Rhinitis_BALB/c mice (female)</c:v>
                </c:pt>
                <c:pt idx="12">
                  <c:v>Rhinitis_BALB/c mice (female)</c:v>
                </c:pt>
                <c:pt idx="13">
                  <c:v>Arthritis_BALB/c mice (female)</c:v>
                </c:pt>
                <c:pt idx="14">
                  <c:v>Arthritis_DBA/1 mice (male)</c:v>
                </c:pt>
              </c:strCache>
            </c:strRef>
          </c:cat>
          <c:val>
            <c:numRef>
              <c:f>Sheet2!$B$2:$B$16</c:f>
              <c:numCache>
                <c:formatCode>General</c:formatCode>
                <c:ptCount val="15"/>
                <c:pt idx="0">
                  <c:v>5</c:v>
                </c:pt>
                <c:pt idx="1">
                  <c:v>5</c:v>
                </c:pt>
                <c:pt idx="2">
                  <c:v>11</c:v>
                </c:pt>
                <c:pt idx="3">
                  <c:v>17</c:v>
                </c:pt>
                <c:pt idx="4">
                  <c:v>51</c:v>
                </c:pt>
                <c:pt idx="5">
                  <c:v>63</c:v>
                </c:pt>
                <c:pt idx="6">
                  <c:v>109</c:v>
                </c:pt>
                <c:pt idx="7">
                  <c:v>217</c:v>
                </c:pt>
                <c:pt idx="8">
                  <c:v>217</c:v>
                </c:pt>
                <c:pt idx="9">
                  <c:v>229</c:v>
                </c:pt>
                <c:pt idx="10">
                  <c:v>326</c:v>
                </c:pt>
                <c:pt idx="11">
                  <c:v>906</c:v>
                </c:pt>
                <c:pt idx="12">
                  <c:v>1279</c:v>
                </c:pt>
                <c:pt idx="13">
                  <c:v>8696</c:v>
                </c:pt>
                <c:pt idx="14">
                  <c:v>9662</c:v>
                </c:pt>
              </c:numCache>
            </c:numRef>
          </c:val>
          <c:extLst>
            <c:ext xmlns:c16="http://schemas.microsoft.com/office/drawing/2014/chart" uri="{C3380CC4-5D6E-409C-BE32-E72D297353CC}">
              <c16:uniqueId val="{00000000-E524-46E3-A1B1-2896A4F1E791}"/>
            </c:ext>
          </c:extLst>
        </c:ser>
        <c:dLbls>
          <c:dLblPos val="inEnd"/>
          <c:showLegendKey val="0"/>
          <c:showVal val="1"/>
          <c:showCatName val="0"/>
          <c:showSerName val="0"/>
          <c:showPercent val="0"/>
          <c:showBubbleSize val="0"/>
        </c:dLbls>
        <c:gapWidth val="100"/>
        <c:overlap val="-24"/>
        <c:axId val="562106544"/>
        <c:axId val="562104904"/>
      </c:barChart>
      <c:catAx>
        <c:axId val="5621065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62104904"/>
        <c:crosses val="autoZero"/>
        <c:auto val="1"/>
        <c:lblAlgn val="ctr"/>
        <c:lblOffset val="100"/>
        <c:noMultiLvlLbl val="0"/>
      </c:catAx>
      <c:valAx>
        <c:axId val="562104904"/>
        <c:scaling>
          <c:logBase val="10"/>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6210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7233-F327-476E-BF37-20AAC2BC19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49A9C5-A6F3-4314-8870-09EDAA2CC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D72CAD-C615-4D90-A51C-CC80A55BF5CD}"/>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5" name="Footer Placeholder 4">
            <a:extLst>
              <a:ext uri="{FF2B5EF4-FFF2-40B4-BE49-F238E27FC236}">
                <a16:creationId xmlns:a16="http://schemas.microsoft.com/office/drawing/2014/main" id="{120B2FE9-808F-4692-8A5A-A845DAA17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88DEF-F911-4EF4-AB3D-432B277901C3}"/>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3463514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3124-5944-4C40-BA6A-6A3FAEF1B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32A4FD-A6D1-4051-ADFA-6D320677D7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1ED30-5CB1-4EA3-9555-0C497A3E9FE1}"/>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5" name="Footer Placeholder 4">
            <a:extLst>
              <a:ext uri="{FF2B5EF4-FFF2-40B4-BE49-F238E27FC236}">
                <a16:creationId xmlns:a16="http://schemas.microsoft.com/office/drawing/2014/main" id="{A4AB6F2E-BB5B-4244-8EB3-4CEFCAB3C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75515-F385-4D47-8D63-FEC3173C36B3}"/>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15525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7A763-693B-4B3F-934F-01E577A82F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C2288-4583-49AF-B4AC-66C780EFC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8EDAC-EAFF-4E64-AE99-EC02A3279A6A}"/>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5" name="Footer Placeholder 4">
            <a:extLst>
              <a:ext uri="{FF2B5EF4-FFF2-40B4-BE49-F238E27FC236}">
                <a16:creationId xmlns:a16="http://schemas.microsoft.com/office/drawing/2014/main" id="{2A6C7DEA-C442-418B-A8A3-62C814DBC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C57BA-084E-4C56-897C-DA383E5D4093}"/>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81439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43FB-B269-47B3-B4D6-2F9806D8D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BFD8CC-BF76-4AD4-A224-8A549CC977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F74E3-7638-4929-A39A-AB490C1FF275}"/>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5" name="Footer Placeholder 4">
            <a:extLst>
              <a:ext uri="{FF2B5EF4-FFF2-40B4-BE49-F238E27FC236}">
                <a16:creationId xmlns:a16="http://schemas.microsoft.com/office/drawing/2014/main" id="{A8F17B05-1F50-4E38-8485-819E1E79E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03A74-8E57-41B1-BDA4-42E74F970B73}"/>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257916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C261-3578-47B4-B664-D4E0D25318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8B5496-2991-455B-8220-16F2F00F9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19788-655D-464E-8685-0347053BFD11}"/>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5" name="Footer Placeholder 4">
            <a:extLst>
              <a:ext uri="{FF2B5EF4-FFF2-40B4-BE49-F238E27FC236}">
                <a16:creationId xmlns:a16="http://schemas.microsoft.com/office/drawing/2014/main" id="{51963446-37AE-4507-8C84-4B1C71F51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9094E-EC50-402C-A19E-08F6A8D8E1EE}"/>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24548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65E8-B0AF-4C46-9B28-E1980806C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4BF4EC-529A-4E5D-9AAF-1CCDEBFF1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55B671-8B69-4273-A3D7-221623ABC4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DFC86E-4D01-40A2-BBA7-2D3A3B4CF2D1}"/>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6" name="Footer Placeholder 5">
            <a:extLst>
              <a:ext uri="{FF2B5EF4-FFF2-40B4-BE49-F238E27FC236}">
                <a16:creationId xmlns:a16="http://schemas.microsoft.com/office/drawing/2014/main" id="{0AA44F5B-115F-4B72-BB9B-E98237324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A40B6-C2F3-43E2-80C1-9653A2398C8F}"/>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82632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7DF5-3F64-413C-8657-A17D2CB5FD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4212F4-24C8-4DE3-8471-4D64C4C3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1B5357-7585-4DFF-A5D7-DB0A916125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F16EA-17D3-4CD9-9683-308FE020A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2945C2-EE55-4E90-B75E-602142E92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53907F-14CB-40EC-8A93-FC8F58BBB964}"/>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8" name="Footer Placeholder 7">
            <a:extLst>
              <a:ext uri="{FF2B5EF4-FFF2-40B4-BE49-F238E27FC236}">
                <a16:creationId xmlns:a16="http://schemas.microsoft.com/office/drawing/2014/main" id="{48D54E39-A282-44FE-947D-6DE4AB849A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2DC760-303D-4212-98B8-CBA9F3D499AB}"/>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96805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3D8A-2C82-4EA1-9E2D-8D74522F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80450-040E-471D-A90F-170549624C6C}"/>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4" name="Footer Placeholder 3">
            <a:extLst>
              <a:ext uri="{FF2B5EF4-FFF2-40B4-BE49-F238E27FC236}">
                <a16:creationId xmlns:a16="http://schemas.microsoft.com/office/drawing/2014/main" id="{91862A60-D301-4AE9-AE48-7A59DD3D24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9BA66-6E4A-4BDB-B7E7-ED2962863AE8}"/>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19133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014C3-3A25-4023-8C2D-0E9E871B0D94}"/>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3" name="Footer Placeholder 2">
            <a:extLst>
              <a:ext uri="{FF2B5EF4-FFF2-40B4-BE49-F238E27FC236}">
                <a16:creationId xmlns:a16="http://schemas.microsoft.com/office/drawing/2014/main" id="{BC605D04-31BA-4BC6-8ADD-ED975C2A2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009939-695B-4831-BD32-DFF9FDCE0CF7}"/>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19462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B4BE-B8DF-4ADE-A1F4-DB1F8F1F4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68E3F5-A173-46FD-9C1E-75B2ADE00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9659B2-53B8-42DE-BFA4-37678906F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00237-5DCD-4E8F-BBD0-4407FA0C5CDC}"/>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6" name="Footer Placeholder 5">
            <a:extLst>
              <a:ext uri="{FF2B5EF4-FFF2-40B4-BE49-F238E27FC236}">
                <a16:creationId xmlns:a16="http://schemas.microsoft.com/office/drawing/2014/main" id="{55FF6102-2173-4AC1-AE10-0E43F43FA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1CE5-284A-430A-8071-AF6DE730FE32}"/>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190242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BFDD-A31B-45BB-AA54-B102AD982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D4104-20F8-4DFD-BE95-40B4411CE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8E2041-335D-4639-9929-AF0E97DB3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86131-843E-48B2-BC33-0666AE025C49}"/>
              </a:ext>
            </a:extLst>
          </p:cNvPr>
          <p:cNvSpPr>
            <a:spLocks noGrp="1"/>
          </p:cNvSpPr>
          <p:nvPr>
            <p:ph type="dt" sz="half" idx="10"/>
          </p:nvPr>
        </p:nvSpPr>
        <p:spPr/>
        <p:txBody>
          <a:bodyPr/>
          <a:lstStyle/>
          <a:p>
            <a:fld id="{14888D31-1FE8-411C-A844-3A54A6438AC1}" type="datetimeFigureOut">
              <a:rPr lang="en-US" smtClean="0"/>
              <a:t>5/21/2019</a:t>
            </a:fld>
            <a:endParaRPr lang="en-US"/>
          </a:p>
        </p:txBody>
      </p:sp>
      <p:sp>
        <p:nvSpPr>
          <p:cNvPr id="6" name="Footer Placeholder 5">
            <a:extLst>
              <a:ext uri="{FF2B5EF4-FFF2-40B4-BE49-F238E27FC236}">
                <a16:creationId xmlns:a16="http://schemas.microsoft.com/office/drawing/2014/main" id="{F34E30A3-1719-471A-9F3D-D1ADB3675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DC457-D7B3-4A90-9CFE-B39DCB02E5ED}"/>
              </a:ext>
            </a:extLst>
          </p:cNvPr>
          <p:cNvSpPr>
            <a:spLocks noGrp="1"/>
          </p:cNvSpPr>
          <p:nvPr>
            <p:ph type="sldNum" sz="quarter" idx="12"/>
          </p:nvPr>
        </p:nvSpPr>
        <p:spPr/>
        <p:txBody>
          <a:bodyPr/>
          <a:lstStyle/>
          <a:p>
            <a:fld id="{1EBBE68F-E9E0-4DD1-8878-02116CB3408F}" type="slidenum">
              <a:rPr lang="en-US" smtClean="0"/>
              <a:t>‹#›</a:t>
            </a:fld>
            <a:endParaRPr lang="en-US"/>
          </a:p>
        </p:txBody>
      </p:sp>
    </p:spTree>
    <p:extLst>
      <p:ext uri="{BB962C8B-B14F-4D97-AF65-F5344CB8AC3E}">
        <p14:creationId xmlns:p14="http://schemas.microsoft.com/office/powerpoint/2010/main" val="341368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C7CCD-A0C6-4772-A07D-07163C2E2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CBA18-8529-498A-91E0-FBBFFF854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430CC4-66A2-4CCD-8603-F3329BA88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88D31-1FE8-411C-A844-3A54A6438AC1}" type="datetimeFigureOut">
              <a:rPr lang="en-US" smtClean="0"/>
              <a:t>5/21/2019</a:t>
            </a:fld>
            <a:endParaRPr lang="en-US"/>
          </a:p>
        </p:txBody>
      </p:sp>
      <p:sp>
        <p:nvSpPr>
          <p:cNvPr id="5" name="Footer Placeholder 4">
            <a:extLst>
              <a:ext uri="{FF2B5EF4-FFF2-40B4-BE49-F238E27FC236}">
                <a16:creationId xmlns:a16="http://schemas.microsoft.com/office/drawing/2014/main" id="{D19064D3-DB04-41E5-BEB0-A039BB7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F2754A-8A87-4588-B97B-EFD310EE5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E68F-E9E0-4DD1-8878-02116CB3408F}" type="slidenum">
              <a:rPr lang="en-US" smtClean="0"/>
              <a:t>‹#›</a:t>
            </a:fld>
            <a:endParaRPr lang="en-US"/>
          </a:p>
        </p:txBody>
      </p:sp>
    </p:spTree>
    <p:extLst>
      <p:ext uri="{BB962C8B-B14F-4D97-AF65-F5344CB8AC3E}">
        <p14:creationId xmlns:p14="http://schemas.microsoft.com/office/powerpoint/2010/main" val="286027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term=Gaugler%20T%5bAuthor%5d&amp;cauthor=true&amp;cauthor_uid=25038753"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ncbi.nlm.nih.gov/pubmed/250387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nvic.org/vaccines-and-diseases/hpv/vaccine-injury.aspx#_edn12" TargetMode="External"/><Relationship Id="rId13" Type="http://schemas.openxmlformats.org/officeDocument/2006/relationships/hyperlink" Target="https://www.nvic.org/vaccines-and-diseases/hpv/vaccine-injury.aspx#_edn17" TargetMode="External"/><Relationship Id="rId18" Type="http://schemas.openxmlformats.org/officeDocument/2006/relationships/hyperlink" Target="https://www.nvic.org/vaccines-and-diseases/hpv/vaccine-injury.aspx#_edn22" TargetMode="External"/><Relationship Id="rId26" Type="http://schemas.openxmlformats.org/officeDocument/2006/relationships/hyperlink" Target="https://www.nvic.org/vaccines-and-diseases/hpv/vaccine-injury.aspx#_edn30" TargetMode="External"/><Relationship Id="rId39" Type="http://schemas.openxmlformats.org/officeDocument/2006/relationships/hyperlink" Target="https://www.nvic.org/vaccines-and-diseases/hpv/vaccine-injury.aspx#_edn43" TargetMode="External"/><Relationship Id="rId3" Type="http://schemas.openxmlformats.org/officeDocument/2006/relationships/hyperlink" Target="https://www.nvic.org/vaccines-and-diseases/hpv/vaccine-injury.aspx#_edn7" TargetMode="External"/><Relationship Id="rId21" Type="http://schemas.openxmlformats.org/officeDocument/2006/relationships/hyperlink" Target="https://www.nvic.org/vaccines-and-diseases/hpv/vaccine-injury.aspx#_edn25" TargetMode="External"/><Relationship Id="rId34" Type="http://schemas.openxmlformats.org/officeDocument/2006/relationships/hyperlink" Target="https://www.nvic.org/vaccines-and-diseases/hpv/vaccine-injury.aspx#_edn38" TargetMode="External"/><Relationship Id="rId42" Type="http://schemas.openxmlformats.org/officeDocument/2006/relationships/hyperlink" Target="https://www.nvic.org/vaccines-and-diseases/hpv/vaccine-injury.aspx#_edn46" TargetMode="External"/><Relationship Id="rId7" Type="http://schemas.openxmlformats.org/officeDocument/2006/relationships/hyperlink" Target="https://www.nvic.org/vaccines-and-diseases/hpv/vaccine-injury.aspx#_edn11" TargetMode="External"/><Relationship Id="rId12" Type="http://schemas.openxmlformats.org/officeDocument/2006/relationships/hyperlink" Target="https://www.nvic.org/vaccines-and-diseases/hpv/vaccine-injury.aspx#_edn16" TargetMode="External"/><Relationship Id="rId17" Type="http://schemas.openxmlformats.org/officeDocument/2006/relationships/hyperlink" Target="https://www.nvic.org/vaccines-and-diseases/hpv/vaccine-injury.aspx#_edn21" TargetMode="External"/><Relationship Id="rId25" Type="http://schemas.openxmlformats.org/officeDocument/2006/relationships/hyperlink" Target="https://www.nvic.org/vaccines-and-diseases/hpv/vaccine-injury.aspx#_edn29" TargetMode="External"/><Relationship Id="rId33" Type="http://schemas.openxmlformats.org/officeDocument/2006/relationships/hyperlink" Target="https://www.nvic.org/vaccines-and-diseases/hpv/vaccine-injury.aspx#_edn37" TargetMode="External"/><Relationship Id="rId38" Type="http://schemas.openxmlformats.org/officeDocument/2006/relationships/hyperlink" Target="https://www.nvic.org/vaccines-and-diseases/hpv/vaccine-injury.aspx#_edn42" TargetMode="External"/><Relationship Id="rId2" Type="http://schemas.openxmlformats.org/officeDocument/2006/relationships/hyperlink" Target="https://www.nvic.org/vaccines-and-diseases/hpv/vaccine-injury.aspx#_edn6" TargetMode="External"/><Relationship Id="rId16" Type="http://schemas.openxmlformats.org/officeDocument/2006/relationships/hyperlink" Target="https://www.nvic.org/vaccines-and-diseases/hpv/vaccine-injury.aspx#_edn20" TargetMode="External"/><Relationship Id="rId20" Type="http://schemas.openxmlformats.org/officeDocument/2006/relationships/hyperlink" Target="https://www.nvic.org/vaccines-and-diseases/hpv/vaccine-injury.aspx#_edn24" TargetMode="External"/><Relationship Id="rId29" Type="http://schemas.openxmlformats.org/officeDocument/2006/relationships/hyperlink" Target="https://www.nvic.org/vaccines-and-diseases/hpv/vaccine-injury.aspx#_edn33" TargetMode="External"/><Relationship Id="rId41" Type="http://schemas.openxmlformats.org/officeDocument/2006/relationships/hyperlink" Target="https://www.nvic.org/vaccines-and-diseases/hpv/vaccine-injury.aspx#_edn45" TargetMode="External"/><Relationship Id="rId1" Type="http://schemas.openxmlformats.org/officeDocument/2006/relationships/slideLayout" Target="../slideLayouts/slideLayout2.xml"/><Relationship Id="rId6" Type="http://schemas.openxmlformats.org/officeDocument/2006/relationships/hyperlink" Target="https://www.nvic.org/vaccines-and-diseases/hpv/vaccine-injury.aspx#_edn10" TargetMode="External"/><Relationship Id="rId11" Type="http://schemas.openxmlformats.org/officeDocument/2006/relationships/hyperlink" Target="https://www.nvic.org/vaccines-and-diseases/hpv/vaccine-injury.aspx#_edn15" TargetMode="External"/><Relationship Id="rId24" Type="http://schemas.openxmlformats.org/officeDocument/2006/relationships/hyperlink" Target="https://www.nvic.org/vaccines-and-diseases/hpv/vaccine-injury.aspx#_edn28" TargetMode="External"/><Relationship Id="rId32" Type="http://schemas.openxmlformats.org/officeDocument/2006/relationships/hyperlink" Target="https://www.nvic.org/vaccines-and-diseases/hpv/vaccine-injury.aspx#_edn36" TargetMode="External"/><Relationship Id="rId37" Type="http://schemas.openxmlformats.org/officeDocument/2006/relationships/hyperlink" Target="https://www.nvic.org/vaccines-and-diseases/hpv/vaccine-injury.aspx#_edn41" TargetMode="External"/><Relationship Id="rId40" Type="http://schemas.openxmlformats.org/officeDocument/2006/relationships/hyperlink" Target="https://www.nvic.org/vaccines-and-diseases/hpv/vaccine-injury.aspx#_edn44" TargetMode="External"/><Relationship Id="rId5" Type="http://schemas.openxmlformats.org/officeDocument/2006/relationships/hyperlink" Target="https://www.nvic.org/vaccines-and-diseases/hpv/vaccine-injury.aspx#_edn9" TargetMode="External"/><Relationship Id="rId15" Type="http://schemas.openxmlformats.org/officeDocument/2006/relationships/hyperlink" Target="https://www.nvic.org/vaccines-and-diseases/hpv/vaccine-injury.aspx#_edn19" TargetMode="External"/><Relationship Id="rId23" Type="http://schemas.openxmlformats.org/officeDocument/2006/relationships/hyperlink" Target="https://www.nvic.org/vaccines-and-diseases/hpv/vaccine-injury.aspx#_edn27" TargetMode="External"/><Relationship Id="rId28" Type="http://schemas.openxmlformats.org/officeDocument/2006/relationships/hyperlink" Target="https://www.nvic.org/vaccines-and-diseases/hpv/vaccine-injury.aspx#_edn32" TargetMode="External"/><Relationship Id="rId36" Type="http://schemas.openxmlformats.org/officeDocument/2006/relationships/hyperlink" Target="https://www.nvic.org/vaccines-and-diseases/hpv/vaccine-injury.aspx#_edn40" TargetMode="External"/><Relationship Id="rId10" Type="http://schemas.openxmlformats.org/officeDocument/2006/relationships/hyperlink" Target="https://www.nvic.org/vaccines-and-diseases/hpv/vaccine-injury.aspx#_edn14" TargetMode="External"/><Relationship Id="rId19" Type="http://schemas.openxmlformats.org/officeDocument/2006/relationships/hyperlink" Target="https://www.nvic.org/vaccines-and-diseases/hpv/vaccine-injury.aspx#_edn23" TargetMode="External"/><Relationship Id="rId31" Type="http://schemas.openxmlformats.org/officeDocument/2006/relationships/hyperlink" Target="https://www.nvic.org/vaccines-and-diseases/hpv/vaccine-injury.aspx#_edn35" TargetMode="External"/><Relationship Id="rId44" Type="http://schemas.openxmlformats.org/officeDocument/2006/relationships/hyperlink" Target="https://www.nvic.org/vaccines-and-diseases/hpv/vaccine-injury.aspx" TargetMode="External"/><Relationship Id="rId4" Type="http://schemas.openxmlformats.org/officeDocument/2006/relationships/hyperlink" Target="https://www.nvic.org/vaccines-and-diseases/hpv/vaccine-injury.aspx#_edn8" TargetMode="External"/><Relationship Id="rId9" Type="http://schemas.openxmlformats.org/officeDocument/2006/relationships/hyperlink" Target="https://www.nvic.org/vaccines-and-diseases/hpv/vaccine-injury.aspx#_edn13" TargetMode="External"/><Relationship Id="rId14" Type="http://schemas.openxmlformats.org/officeDocument/2006/relationships/hyperlink" Target="https://www.nvic.org/vaccines-and-diseases/hpv/vaccine-injury.aspx#_edn18" TargetMode="External"/><Relationship Id="rId22" Type="http://schemas.openxmlformats.org/officeDocument/2006/relationships/hyperlink" Target="https://www.nvic.org/vaccines-and-diseases/hpv/vaccine-injury.aspx#_edn26" TargetMode="External"/><Relationship Id="rId27" Type="http://schemas.openxmlformats.org/officeDocument/2006/relationships/hyperlink" Target="https://www.nvic.org/vaccines-and-diseases/hpv/vaccine-injury.aspx#_edn31" TargetMode="External"/><Relationship Id="rId30" Type="http://schemas.openxmlformats.org/officeDocument/2006/relationships/hyperlink" Target="https://www.nvic.org/vaccines-and-diseases/hpv/vaccine-injury.aspx#_edn34" TargetMode="External"/><Relationship Id="rId35" Type="http://schemas.openxmlformats.org/officeDocument/2006/relationships/hyperlink" Target="https://www.nvic.org/vaccines-and-diseases/hpv/vaccine-injury.aspx#_edn39" TargetMode="External"/><Relationship Id="rId43" Type="http://schemas.openxmlformats.org/officeDocument/2006/relationships/hyperlink" Target="https://www.nvic.org/vaccines-and-diseases/hpv/vaccine-injury.aspx#_edn47"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vgencauses.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ipaknowledge.org/resources/ASD_MODEL_IPAK.jpg.opt844x572o0%2C0s844x572.jpg">
            <a:extLst>
              <a:ext uri="{FF2B5EF4-FFF2-40B4-BE49-F238E27FC236}">
                <a16:creationId xmlns:a16="http://schemas.microsoft.com/office/drawing/2014/main" id="{F5E5C8E8-09B2-4F85-BADB-1FA1D41DB0B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5872" b="1110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6881BC-8D51-4199-B50C-0F025CD7BB3F}"/>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The ER Hyperstress Theory of Autism and Autoimmunity</a:t>
            </a:r>
          </a:p>
        </p:txBody>
      </p:sp>
      <p:sp>
        <p:nvSpPr>
          <p:cNvPr id="3" name="Subtitle 2">
            <a:extLst>
              <a:ext uri="{FF2B5EF4-FFF2-40B4-BE49-F238E27FC236}">
                <a16:creationId xmlns:a16="http://schemas.microsoft.com/office/drawing/2014/main" id="{39AA47BA-F9B7-4CF4-883A-C5D598E4604C}"/>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James Lyons-Weiler, PhD</a:t>
            </a:r>
            <a:br>
              <a:rPr lang="en-US">
                <a:solidFill>
                  <a:srgbClr val="FFFFFF"/>
                </a:solidFill>
              </a:rPr>
            </a:br>
            <a:r>
              <a:rPr lang="en-US">
                <a:solidFill>
                  <a:srgbClr val="FFFFFF"/>
                </a:solidFill>
              </a:rPr>
              <a:t>CEO &amp; President</a:t>
            </a:r>
          </a:p>
        </p:txBody>
      </p:sp>
    </p:spTree>
    <p:extLst>
      <p:ext uri="{BB962C8B-B14F-4D97-AF65-F5344CB8AC3E}">
        <p14:creationId xmlns:p14="http://schemas.microsoft.com/office/powerpoint/2010/main" val="8960349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EA580DA-9B8D-4C55-A355-BE22EA586929}"/>
              </a:ext>
            </a:extLst>
          </p:cNvPr>
          <p:cNvSpPr>
            <a:spLocks noGrp="1"/>
          </p:cNvSpPr>
          <p:nvPr>
            <p:ph type="title"/>
          </p:nvPr>
        </p:nvSpPr>
        <p:spPr/>
        <p:txBody>
          <a:bodyPr/>
          <a:lstStyle/>
          <a:p>
            <a:r>
              <a:rPr lang="en-US" altLang="en-US"/>
              <a:t>Pinto et al</a:t>
            </a:r>
          </a:p>
        </p:txBody>
      </p:sp>
      <p:sp>
        <p:nvSpPr>
          <p:cNvPr id="23555" name="Content Placeholder 2">
            <a:extLst>
              <a:ext uri="{FF2B5EF4-FFF2-40B4-BE49-F238E27FC236}">
                <a16:creationId xmlns:a16="http://schemas.microsoft.com/office/drawing/2014/main" id="{4DB7F87A-2532-4A1C-BAFF-42A00C9EACE1}"/>
              </a:ext>
            </a:extLst>
          </p:cNvPr>
          <p:cNvSpPr>
            <a:spLocks noGrp="1"/>
          </p:cNvSpPr>
          <p:nvPr>
            <p:ph idx="1"/>
          </p:nvPr>
        </p:nvSpPr>
        <p:spPr/>
        <p:txBody>
          <a:bodyPr/>
          <a:lstStyle/>
          <a:p>
            <a:endParaRPr lang="en-US" altLang="en-US"/>
          </a:p>
        </p:txBody>
      </p:sp>
      <p:pic>
        <p:nvPicPr>
          <p:cNvPr id="23556" name="Picture 3">
            <a:extLst>
              <a:ext uri="{FF2B5EF4-FFF2-40B4-BE49-F238E27FC236}">
                <a16:creationId xmlns:a16="http://schemas.microsoft.com/office/drawing/2014/main" id="{903C9BCA-7574-4C78-A70A-E9CD86E201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04925"/>
            <a:ext cx="12192000"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D3CEE7-E1E9-4758-AB43-C6CA1F52F70A}"/>
              </a:ext>
            </a:extLst>
          </p:cNvPr>
          <p:cNvSpPr>
            <a:spLocks noGrp="1"/>
          </p:cNvSpPr>
          <p:nvPr>
            <p:ph type="title"/>
          </p:nvPr>
        </p:nvSpPr>
        <p:spPr/>
        <p:txBody>
          <a:bodyPr/>
          <a:lstStyle/>
          <a:p>
            <a:r>
              <a:rPr lang="en-US" altLang="en-US"/>
              <a:t>Largest Genetic Studies </a:t>
            </a:r>
            <a:br>
              <a:rPr lang="en-US" altLang="en-US"/>
            </a:br>
            <a:r>
              <a:rPr lang="en-US" altLang="en-US"/>
              <a:t>(Hallmayer, 2011; Sandin, 2014)</a:t>
            </a:r>
          </a:p>
        </p:txBody>
      </p:sp>
      <p:sp>
        <p:nvSpPr>
          <p:cNvPr id="24579" name="Content Placeholder 2">
            <a:extLst>
              <a:ext uri="{FF2B5EF4-FFF2-40B4-BE49-F238E27FC236}">
                <a16:creationId xmlns:a16="http://schemas.microsoft.com/office/drawing/2014/main" id="{13C6CE83-D4DC-4FB1-8948-D5674234E20F}"/>
              </a:ext>
            </a:extLst>
          </p:cNvPr>
          <p:cNvSpPr>
            <a:spLocks noGrp="1"/>
          </p:cNvSpPr>
          <p:nvPr>
            <p:ph idx="1"/>
          </p:nvPr>
        </p:nvSpPr>
        <p:spPr/>
        <p:txBody>
          <a:bodyPr/>
          <a:lstStyle/>
          <a:p>
            <a:endParaRPr lang="en-US" altLang="en-US"/>
          </a:p>
          <a:p>
            <a:r>
              <a:rPr lang="en-US" altLang="en-US"/>
              <a:t>Did not measure any environmental factors</a:t>
            </a:r>
          </a:p>
          <a:p>
            <a:endParaRPr lang="en-US" altLang="en-US"/>
          </a:p>
          <a:p>
            <a:r>
              <a:rPr lang="en-US" altLang="en-US"/>
              <a:t>Did not estimate G x E interactions</a:t>
            </a:r>
          </a:p>
          <a:p>
            <a:endParaRPr lang="en-US" altLang="en-US"/>
          </a:p>
          <a:p>
            <a:r>
              <a:rPr lang="en-US" altLang="en-US"/>
              <a:t>Both concluded around </a:t>
            </a:r>
            <a:r>
              <a:rPr lang="en-US" altLang="en-US" b="1"/>
              <a:t>50% E, 50% G</a:t>
            </a: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CE16C33D-D1BD-4008-AC6C-2826EB9892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647700"/>
            <a:ext cx="8078787"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a:extLst>
              <a:ext uri="{FF2B5EF4-FFF2-40B4-BE49-F238E27FC236}">
                <a16:creationId xmlns:a16="http://schemas.microsoft.com/office/drawing/2014/main" id="{3426C783-ACE9-488B-AA56-E90D841A89AB}"/>
              </a:ext>
            </a:extLst>
          </p:cNvPr>
          <p:cNvSpPr>
            <a:spLocks noChangeArrowheads="1"/>
          </p:cNvSpPr>
          <p:nvPr/>
        </p:nvSpPr>
        <p:spPr bwMode="auto">
          <a:xfrm>
            <a:off x="265113" y="5710238"/>
            <a:ext cx="8134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u="sng">
                <a:solidFill>
                  <a:srgbClr val="660066"/>
                </a:solidFill>
                <a:latin typeface="Arial" panose="020B0604020202020204" pitchFamily="34" charset="0"/>
                <a:hlinkClick r:id="rId3"/>
              </a:rPr>
              <a:t>Gaugler T</a:t>
            </a:r>
            <a:r>
              <a:rPr lang="en-US" altLang="en-US" u="sng">
                <a:solidFill>
                  <a:srgbClr val="660066"/>
                </a:solidFill>
                <a:latin typeface="Arial" panose="020B0604020202020204" pitchFamily="34" charset="0"/>
              </a:rPr>
              <a:t> et al.</a:t>
            </a:r>
            <a:endParaRPr lang="en-US" altLang="en-US">
              <a:solidFill>
                <a:srgbClr val="000000"/>
              </a:solidFill>
              <a:latin typeface="Arial" panose="020B0604020202020204" pitchFamily="34" charset="0"/>
            </a:endParaRPr>
          </a:p>
          <a:p>
            <a:pPr eaLnBrk="1" hangingPunct="1"/>
            <a:r>
              <a:rPr lang="en-US" altLang="en-US" b="1">
                <a:solidFill>
                  <a:srgbClr val="000000"/>
                </a:solidFill>
                <a:latin typeface="Arial" panose="020B0604020202020204" pitchFamily="34" charset="0"/>
              </a:rPr>
              <a:t>Most genetic risk for autism resides with common variation.</a:t>
            </a:r>
          </a:p>
          <a:p>
            <a:pPr eaLnBrk="1" hangingPunct="1"/>
            <a:r>
              <a:rPr lang="en-US" altLang="en-US" u="sng">
                <a:solidFill>
                  <a:srgbClr val="660066"/>
                </a:solidFill>
                <a:latin typeface="Arial" panose="020B0604020202020204" pitchFamily="34" charset="0"/>
                <a:hlinkClick r:id="rId4" tooltip="Nature genetics."/>
              </a:rPr>
              <a:t>Nat Genet.</a:t>
            </a:r>
            <a:r>
              <a:rPr lang="en-US" altLang="en-US">
                <a:solidFill>
                  <a:srgbClr val="000000"/>
                </a:solidFill>
                <a:latin typeface="Arial" panose="020B0604020202020204" pitchFamily="34" charset="0"/>
              </a:rPr>
              <a:t> 2014 Aug;46(8):881-5. doi: 10.1038/ng.3039. Epub 2014 Jul 20.</a:t>
            </a:r>
          </a:p>
          <a:p>
            <a:pPr eaLnBrk="1" hangingPunct="1"/>
            <a:endParaRPr lang="en-US" altLang="en-US" b="1">
              <a:solidFill>
                <a:srgbClr val="000000"/>
              </a:solidFill>
              <a:latin typeface="Arial" panose="020B0604020202020204" pitchFamily="34" charset="0"/>
            </a:endParaRPr>
          </a:p>
        </p:txBody>
      </p:sp>
      <p:sp>
        <p:nvSpPr>
          <p:cNvPr id="26628" name="TextBox 5">
            <a:extLst>
              <a:ext uri="{FF2B5EF4-FFF2-40B4-BE49-F238E27FC236}">
                <a16:creationId xmlns:a16="http://schemas.microsoft.com/office/drawing/2014/main" id="{E5254288-6D37-4CAD-94EF-3D95F898EF25}"/>
              </a:ext>
            </a:extLst>
          </p:cNvPr>
          <p:cNvSpPr txBox="1">
            <a:spLocks noChangeArrowheads="1"/>
          </p:cNvSpPr>
          <p:nvPr/>
        </p:nvSpPr>
        <p:spPr bwMode="auto">
          <a:xfrm>
            <a:off x="10250488" y="2487613"/>
            <a:ext cx="14462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Environment,</a:t>
            </a:r>
          </a:p>
          <a:p>
            <a:pPr eaLnBrk="1" hangingPunct="1"/>
            <a:r>
              <a:rPr lang="en-US" altLang="en-US"/>
              <a:t>G x E,</a:t>
            </a:r>
          </a:p>
          <a:p>
            <a:pPr eaLnBrk="1" hangingPunct="1"/>
            <a:r>
              <a:rPr lang="en-US" altLang="en-US"/>
              <a:t>and</a:t>
            </a:r>
          </a:p>
          <a:p>
            <a:pPr eaLnBrk="1" hangingPunct="1"/>
            <a:r>
              <a:rPr lang="en-US" altLang="en-US"/>
              <a:t>Gene x gene </a:t>
            </a:r>
          </a:p>
          <a:p>
            <a:pPr eaLnBrk="1" hangingPunct="1"/>
            <a:r>
              <a:rPr lang="en-US" altLang="en-US"/>
              <a:t>Interactions</a:t>
            </a:r>
          </a:p>
          <a:p>
            <a:pPr eaLnBrk="1" hangingPunct="1"/>
            <a:endParaRPr lang="en-US" altLang="en-US"/>
          </a:p>
        </p:txBody>
      </p:sp>
      <p:cxnSp>
        <p:nvCxnSpPr>
          <p:cNvPr id="8" name="Straight Connector 7">
            <a:extLst>
              <a:ext uri="{FF2B5EF4-FFF2-40B4-BE49-F238E27FC236}">
                <a16:creationId xmlns:a16="http://schemas.microsoft.com/office/drawing/2014/main" id="{33F6AF5D-40B1-4E55-BA08-8C62488A4F7D}"/>
              </a:ext>
            </a:extLst>
          </p:cNvPr>
          <p:cNvCxnSpPr/>
          <p:nvPr/>
        </p:nvCxnSpPr>
        <p:spPr>
          <a:xfrm flipH="1">
            <a:off x="8761413" y="3008313"/>
            <a:ext cx="1382712" cy="223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652F02-B1CF-446B-908E-95EA4C8A8125}"/>
              </a:ext>
            </a:extLst>
          </p:cNvPr>
          <p:cNvCxnSpPr/>
          <p:nvPr/>
        </p:nvCxnSpPr>
        <p:spPr>
          <a:xfrm flipH="1">
            <a:off x="8632825" y="4608513"/>
            <a:ext cx="1382713" cy="223837"/>
          </a:xfrm>
          <a:prstGeom prst="line">
            <a:avLst/>
          </a:prstGeom>
        </p:spPr>
        <p:style>
          <a:lnRef idx="1">
            <a:schemeClr val="accent1"/>
          </a:lnRef>
          <a:fillRef idx="0">
            <a:schemeClr val="accent1"/>
          </a:fillRef>
          <a:effectRef idx="0">
            <a:schemeClr val="accent1"/>
          </a:effectRef>
          <a:fontRef idx="minor">
            <a:schemeClr val="tx1"/>
          </a:fontRef>
        </p:style>
      </p:cxnSp>
      <p:sp>
        <p:nvSpPr>
          <p:cNvPr id="26631" name="TextBox 8">
            <a:extLst>
              <a:ext uri="{FF2B5EF4-FFF2-40B4-BE49-F238E27FC236}">
                <a16:creationId xmlns:a16="http://schemas.microsoft.com/office/drawing/2014/main" id="{1B065768-922E-4C64-900D-E6707FCD8C8E}"/>
              </a:ext>
            </a:extLst>
          </p:cNvPr>
          <p:cNvSpPr txBox="1">
            <a:spLocks noChangeArrowheads="1"/>
          </p:cNvSpPr>
          <p:nvPr/>
        </p:nvSpPr>
        <p:spPr bwMode="auto">
          <a:xfrm>
            <a:off x="10037763" y="4284663"/>
            <a:ext cx="19859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Inherited common,</a:t>
            </a:r>
          </a:p>
          <a:p>
            <a:pPr eaLnBrk="1" hangingPunct="1"/>
            <a:r>
              <a:rPr lang="en-US" altLang="en-US"/>
              <a:t>Universal</a:t>
            </a:r>
          </a:p>
          <a:p>
            <a:pPr eaLnBrk="1" hangingPunct="1"/>
            <a:r>
              <a:rPr lang="en-US" altLang="en-US"/>
              <a:t>environment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a:extLst>
              <a:ext uri="{FF2B5EF4-FFF2-40B4-BE49-F238E27FC236}">
                <a16:creationId xmlns:a16="http://schemas.microsoft.com/office/drawing/2014/main" id="{ED1271DB-63A2-4CF3-808F-B3ABE4810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0"/>
            <a:ext cx="896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a:extLst>
              <a:ext uri="{FF2B5EF4-FFF2-40B4-BE49-F238E27FC236}">
                <a16:creationId xmlns:a16="http://schemas.microsoft.com/office/drawing/2014/main" id="{FF955BC2-8AB0-4D0A-8B0C-ACC0D0AFF8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4597400"/>
            <a:ext cx="104298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6831E1-D0EE-4FB5-976A-03D9C21DCB1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“Risk of Environmental Susceptibility” is Genetic</a:t>
            </a:r>
          </a:p>
        </p:txBody>
      </p:sp>
    </p:spTree>
    <p:extLst>
      <p:ext uri="{BB962C8B-B14F-4D97-AF65-F5344CB8AC3E}">
        <p14:creationId xmlns:p14="http://schemas.microsoft.com/office/powerpoint/2010/main" val="325127769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5">
            <a:extLst>
              <a:ext uri="{FF2B5EF4-FFF2-40B4-BE49-F238E27FC236}">
                <a16:creationId xmlns:a16="http://schemas.microsoft.com/office/drawing/2014/main" id="{ECC824E5-A365-4527-9875-442331FC529E}"/>
              </a:ext>
            </a:extLst>
          </p:cNvPr>
          <p:cNvGrpSpPr>
            <a:grpSpLocks/>
          </p:cNvGrpSpPr>
          <p:nvPr/>
        </p:nvGrpSpPr>
        <p:grpSpPr bwMode="auto">
          <a:xfrm>
            <a:off x="1452563" y="-295275"/>
            <a:ext cx="11301412" cy="7429500"/>
            <a:chOff x="1419367" y="-225342"/>
            <a:chExt cx="10772633" cy="7588156"/>
          </a:xfrm>
        </p:grpSpPr>
        <p:pic>
          <p:nvPicPr>
            <p:cNvPr id="20484" name="Picture 2" descr="An external file that holds a picture, illustration, etc.&#10;Object name is nihms545068f7.jpg">
              <a:extLst>
                <a:ext uri="{FF2B5EF4-FFF2-40B4-BE49-F238E27FC236}">
                  <a16:creationId xmlns:a16="http://schemas.microsoft.com/office/drawing/2014/main" id="{6B9ACF4A-B7E4-44D9-8C7C-0A5D010FD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43" y="0"/>
              <a:ext cx="7111584" cy="661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91AD466D-2B08-4DE1-B041-5428F11985ED}"/>
                </a:ext>
              </a:extLst>
            </p:cNvPr>
            <p:cNvSpPr/>
            <p:nvPr/>
          </p:nvSpPr>
          <p:spPr>
            <a:xfrm>
              <a:off x="1419367" y="3568736"/>
              <a:ext cx="8619317" cy="379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6" name="Picture 10">
              <a:extLst>
                <a:ext uri="{FF2B5EF4-FFF2-40B4-BE49-F238E27FC236}">
                  <a16:creationId xmlns:a16="http://schemas.microsoft.com/office/drawing/2014/main" id="{F92BE71E-AEEF-459C-92CB-82FBBB0B34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3987" y="3568736"/>
              <a:ext cx="3261815" cy="24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7EBD0E6-0C1D-4303-B684-D83DAC969AC5}"/>
                </a:ext>
              </a:extLst>
            </p:cNvPr>
            <p:cNvSpPr/>
            <p:nvPr/>
          </p:nvSpPr>
          <p:spPr>
            <a:xfrm>
              <a:off x="6655118" y="-225342"/>
              <a:ext cx="5536882" cy="379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8" name="Picture 2" descr="No automatic alt text available.">
              <a:extLst>
                <a:ext uri="{FF2B5EF4-FFF2-40B4-BE49-F238E27FC236}">
                  <a16:creationId xmlns:a16="http://schemas.microsoft.com/office/drawing/2014/main" id="{B286F4E7-8AF0-4D25-9999-741C17A67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30" y="3473355"/>
              <a:ext cx="6342100" cy="340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3" name="Picture 17">
            <a:extLst>
              <a:ext uri="{FF2B5EF4-FFF2-40B4-BE49-F238E27FC236}">
                <a16:creationId xmlns:a16="http://schemas.microsoft.com/office/drawing/2014/main" id="{06CC3988-E40E-40BF-9D09-A093B402524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08825" y="736600"/>
            <a:ext cx="50228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5109B-5970-470C-B389-288D3EEC67F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000" kern="1200">
                <a:solidFill>
                  <a:srgbClr val="FFFFFF"/>
                </a:solidFill>
                <a:latin typeface="+mj-lt"/>
                <a:ea typeface="+mj-ea"/>
                <a:cs typeface="+mj-cs"/>
              </a:rPr>
              <a:t>Boggess et al. 2016. Mean serum-level of common organic pollutants is predictive of behavioral severity in children with autism spectrum disorders. Sci Rep. 2016 May 13;6:26185. doi: 10.1038/srep26185.</a:t>
            </a:r>
          </a:p>
        </p:txBody>
      </p:sp>
      <p:pic>
        <p:nvPicPr>
          <p:cNvPr id="7" name="Content Placeholder 3">
            <a:extLst>
              <a:ext uri="{FF2B5EF4-FFF2-40B4-BE49-F238E27FC236}">
                <a16:creationId xmlns:a16="http://schemas.microsoft.com/office/drawing/2014/main" id="{7726A05D-0751-4D01-BFA5-9CD88BC9C619}"/>
              </a:ext>
            </a:extLst>
          </p:cNvPr>
          <p:cNvPicPr>
            <a:picLocks noGrp="1" noChangeAspect="1"/>
          </p:cNvPicPr>
          <p:nvPr>
            <p:ph idx="1"/>
          </p:nvPr>
        </p:nvPicPr>
        <p:blipFill>
          <a:blip r:embed="rId2"/>
          <a:stretch>
            <a:fillRect/>
          </a:stretch>
        </p:blipFill>
        <p:spPr>
          <a:xfrm>
            <a:off x="5153822" y="1425948"/>
            <a:ext cx="6553545" cy="4014046"/>
          </a:xfrm>
          <a:prstGeom prst="rect">
            <a:avLst/>
          </a:prstGeom>
        </p:spPr>
      </p:pic>
    </p:spTree>
    <p:extLst>
      <p:ext uri="{BB962C8B-B14F-4D97-AF65-F5344CB8AC3E}">
        <p14:creationId xmlns:p14="http://schemas.microsoft.com/office/powerpoint/2010/main" val="71339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a:extLst>
              <a:ext uri="{FF2B5EF4-FFF2-40B4-BE49-F238E27FC236}">
                <a16:creationId xmlns:a16="http://schemas.microsoft.com/office/drawing/2014/main" id="{68F25BF2-AD98-4C6B-82AE-584D14A1E9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063"/>
            <a:ext cx="91440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780907AD-80F1-4814-A1C0-765AA74462EE}"/>
              </a:ext>
            </a:extLst>
          </p:cNvPr>
          <p:cNvPicPr>
            <a:picLocks noGrp="1" noChangeAspect="1"/>
          </p:cNvPicPr>
          <p:nvPr>
            <p:ph idx="1"/>
          </p:nvPr>
        </p:nvPicPr>
        <p:blipFill rotWithShape="1">
          <a:blip r:embed="rId2"/>
          <a:srcRect b="26230"/>
          <a:stretch/>
        </p:blipFill>
        <p:spPr>
          <a:xfrm>
            <a:off x="20" y="10"/>
            <a:ext cx="12191980" cy="6857990"/>
          </a:xfrm>
          <a:prstGeom prst="rect">
            <a:avLst/>
          </a:prstGeom>
        </p:spPr>
      </p:pic>
    </p:spTree>
    <p:extLst>
      <p:ext uri="{BB962C8B-B14F-4D97-AF65-F5344CB8AC3E}">
        <p14:creationId xmlns:p14="http://schemas.microsoft.com/office/powerpoint/2010/main" val="2860351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screenshot of a cell phone&#10;&#10;Description automatically generated">
            <a:extLst>
              <a:ext uri="{FF2B5EF4-FFF2-40B4-BE49-F238E27FC236}">
                <a16:creationId xmlns:a16="http://schemas.microsoft.com/office/drawing/2014/main" id="{541133C9-0BE0-4E24-AC56-6A8A0C3DAAF2}"/>
              </a:ext>
            </a:extLst>
          </p:cNvPr>
          <p:cNvPicPr>
            <a:picLocks noGrp="1" noChangeAspect="1"/>
          </p:cNvPicPr>
          <p:nvPr>
            <p:ph idx="1"/>
          </p:nvPr>
        </p:nvPicPr>
        <p:blipFill rotWithShape="1">
          <a:blip r:embed="rId2"/>
          <a:srcRect l="3556" r="1" b="1"/>
          <a:stretch/>
        </p:blipFill>
        <p:spPr>
          <a:xfrm>
            <a:off x="20" y="10"/>
            <a:ext cx="12191980" cy="6857990"/>
          </a:xfrm>
          <a:prstGeom prst="rect">
            <a:avLst/>
          </a:prstGeom>
        </p:spPr>
      </p:pic>
    </p:spTree>
    <p:extLst>
      <p:ext uri="{BB962C8B-B14F-4D97-AF65-F5344CB8AC3E}">
        <p14:creationId xmlns:p14="http://schemas.microsoft.com/office/powerpoint/2010/main" val="4165848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E3B3C-BA5C-49CC-BBB8-BD17AE9ED72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 Institute for Pure and Applied Knowledge</a:t>
            </a:r>
          </a:p>
        </p:txBody>
      </p:sp>
      <p:pic>
        <p:nvPicPr>
          <p:cNvPr id="7" name="Content Placeholder 4" descr="A picture containing clipart&#10;&#10;Description automatically generated">
            <a:extLst>
              <a:ext uri="{FF2B5EF4-FFF2-40B4-BE49-F238E27FC236}">
                <a16:creationId xmlns:a16="http://schemas.microsoft.com/office/drawing/2014/main" id="{42EFA77D-35B6-430C-95C4-730C26BAE6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604613"/>
            <a:ext cx="10905066" cy="2535427"/>
          </a:xfrm>
          <a:prstGeom prst="rect">
            <a:avLst/>
          </a:prstGeom>
        </p:spPr>
      </p:pic>
    </p:spTree>
    <p:extLst>
      <p:ext uri="{BB962C8B-B14F-4D97-AF65-F5344CB8AC3E}">
        <p14:creationId xmlns:p14="http://schemas.microsoft.com/office/powerpoint/2010/main" val="17189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screenshot of a cell phone&#10;&#10;Description automatically generated">
            <a:extLst>
              <a:ext uri="{FF2B5EF4-FFF2-40B4-BE49-F238E27FC236}">
                <a16:creationId xmlns:a16="http://schemas.microsoft.com/office/drawing/2014/main" id="{4E5757A3-439A-4EF1-BF6B-AD23FCF8B622}"/>
              </a:ext>
            </a:extLst>
          </p:cNvPr>
          <p:cNvPicPr>
            <a:picLocks noGrp="1" noChangeAspect="1"/>
          </p:cNvPicPr>
          <p:nvPr>
            <p:ph idx="1"/>
          </p:nvPr>
        </p:nvPicPr>
        <p:blipFill>
          <a:blip r:embed="rId2"/>
          <a:stretch>
            <a:fillRect/>
          </a:stretch>
        </p:blipFill>
        <p:spPr>
          <a:xfrm>
            <a:off x="643467" y="825415"/>
            <a:ext cx="10905066" cy="5207168"/>
          </a:xfrm>
          <a:prstGeom prst="rect">
            <a:avLst/>
          </a:prstGeom>
        </p:spPr>
      </p:pic>
    </p:spTree>
    <p:extLst>
      <p:ext uri="{BB962C8B-B14F-4D97-AF65-F5344CB8AC3E}">
        <p14:creationId xmlns:p14="http://schemas.microsoft.com/office/powerpoint/2010/main" val="2528628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E4C1-C942-4CDE-BEA6-9D19EE5961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3BDCE5-34AC-41DD-987F-FD895DF3D5A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744458-8678-4F57-A0C4-03C39E19D77F}"/>
              </a:ext>
            </a:extLst>
          </p:cNvPr>
          <p:cNvPicPr>
            <a:picLocks noChangeAspect="1"/>
          </p:cNvPicPr>
          <p:nvPr/>
        </p:nvPicPr>
        <p:blipFill>
          <a:blip r:embed="rId2"/>
          <a:stretch>
            <a:fillRect/>
          </a:stretch>
        </p:blipFill>
        <p:spPr>
          <a:xfrm>
            <a:off x="0" y="392043"/>
            <a:ext cx="12192000" cy="6073913"/>
          </a:xfrm>
          <a:prstGeom prst="rect">
            <a:avLst/>
          </a:prstGeom>
        </p:spPr>
      </p:pic>
    </p:spTree>
    <p:extLst>
      <p:ext uri="{BB962C8B-B14F-4D97-AF65-F5344CB8AC3E}">
        <p14:creationId xmlns:p14="http://schemas.microsoft.com/office/powerpoint/2010/main" val="525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D849-9B65-49E5-BAB5-1EC8F07C2C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05ABDB-3320-432D-B26B-9589135D2F0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7178939-4F53-403E-AA3A-6F3DA4E5ED60}"/>
              </a:ext>
            </a:extLst>
          </p:cNvPr>
          <p:cNvPicPr>
            <a:picLocks noChangeAspect="1"/>
          </p:cNvPicPr>
          <p:nvPr/>
        </p:nvPicPr>
        <p:blipFill>
          <a:blip r:embed="rId2"/>
          <a:stretch>
            <a:fillRect/>
          </a:stretch>
        </p:blipFill>
        <p:spPr>
          <a:xfrm>
            <a:off x="1651321" y="0"/>
            <a:ext cx="8889357" cy="6858000"/>
          </a:xfrm>
          <a:prstGeom prst="rect">
            <a:avLst/>
          </a:prstGeom>
        </p:spPr>
      </p:pic>
    </p:spTree>
    <p:extLst>
      <p:ext uri="{BB962C8B-B14F-4D97-AF65-F5344CB8AC3E}">
        <p14:creationId xmlns:p14="http://schemas.microsoft.com/office/powerpoint/2010/main" val="356581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0496F604-5212-4820-9AD0-74481C15DFD1}"/>
              </a:ext>
            </a:extLst>
          </p:cNvPr>
          <p:cNvSpPr>
            <a:spLocks noGrp="1"/>
          </p:cNvSpPr>
          <p:nvPr>
            <p:ph idx="1"/>
          </p:nvPr>
        </p:nvSpPr>
        <p:spPr/>
        <p:txBody>
          <a:bodyPr/>
          <a:lstStyle/>
          <a:p>
            <a:endParaRPr lang="en-US" altLang="en-US"/>
          </a:p>
        </p:txBody>
      </p:sp>
      <p:pic>
        <p:nvPicPr>
          <p:cNvPr id="56323" name="Picture 4">
            <a:extLst>
              <a:ext uri="{FF2B5EF4-FFF2-40B4-BE49-F238E27FC236}">
                <a16:creationId xmlns:a16="http://schemas.microsoft.com/office/drawing/2014/main" id="{DCF4115A-D19A-4397-A800-38973EC2D6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163"/>
            <a:ext cx="12192000" cy="642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531B0237-2434-4872-9D1F-A4D24D50A5E8}"/>
              </a:ext>
            </a:extLst>
          </p:cNvPr>
          <p:cNvSpPr/>
          <p:nvPr/>
        </p:nvSpPr>
        <p:spPr>
          <a:xfrm>
            <a:off x="1231900" y="2816225"/>
            <a:ext cx="2230438" cy="2230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299" name="Title 1">
            <a:extLst>
              <a:ext uri="{FF2B5EF4-FFF2-40B4-BE49-F238E27FC236}">
                <a16:creationId xmlns:a16="http://schemas.microsoft.com/office/drawing/2014/main" id="{2E828BE5-762D-4A04-9E4A-E21946CCC354}"/>
              </a:ext>
            </a:extLst>
          </p:cNvPr>
          <p:cNvSpPr>
            <a:spLocks noGrp="1"/>
          </p:cNvSpPr>
          <p:nvPr>
            <p:ph type="title"/>
          </p:nvPr>
        </p:nvSpPr>
        <p:spPr>
          <a:xfrm>
            <a:off x="838200" y="198438"/>
            <a:ext cx="10515600" cy="1325562"/>
          </a:xfrm>
        </p:spPr>
        <p:txBody>
          <a:bodyPr/>
          <a:lstStyle/>
          <a:p>
            <a:r>
              <a:rPr lang="en-US" altLang="en-US" b="1"/>
              <a:t>Environmental Toxin Liability Sampling Theory</a:t>
            </a:r>
          </a:p>
        </p:txBody>
      </p:sp>
      <p:sp>
        <p:nvSpPr>
          <p:cNvPr id="55300" name="Content Placeholder 2">
            <a:extLst>
              <a:ext uri="{FF2B5EF4-FFF2-40B4-BE49-F238E27FC236}">
                <a16:creationId xmlns:a16="http://schemas.microsoft.com/office/drawing/2014/main" id="{7F6E0238-5D6B-4090-A00E-EB9C02E3A816}"/>
              </a:ext>
            </a:extLst>
          </p:cNvPr>
          <p:cNvSpPr>
            <a:spLocks noGrp="1"/>
          </p:cNvSpPr>
          <p:nvPr>
            <p:ph idx="1"/>
          </p:nvPr>
        </p:nvSpPr>
        <p:spPr>
          <a:xfrm>
            <a:off x="838200" y="1330325"/>
            <a:ext cx="10515600" cy="4351338"/>
          </a:xfrm>
        </p:spPr>
        <p:txBody>
          <a:bodyPr/>
          <a:lstStyle/>
          <a:p>
            <a:r>
              <a:rPr lang="en-US" altLang="en-US"/>
              <a:t>Aluminum levels in vaccines are unsafe</a:t>
            </a:r>
          </a:p>
          <a:p>
            <a:r>
              <a:rPr lang="en-US" altLang="en-US"/>
              <a:t>We need to Risk Factors + Biomarkers </a:t>
            </a:r>
            <a:r>
              <a:rPr lang="en-US" altLang="en-US" b="1"/>
              <a:t>Vaccine Safety Screening</a:t>
            </a:r>
          </a:p>
        </p:txBody>
      </p:sp>
      <p:sp>
        <p:nvSpPr>
          <p:cNvPr id="4" name="Oval 3">
            <a:extLst>
              <a:ext uri="{FF2B5EF4-FFF2-40B4-BE49-F238E27FC236}">
                <a16:creationId xmlns:a16="http://schemas.microsoft.com/office/drawing/2014/main" id="{6EB88AD8-69C0-4DC4-9387-6834ECE52ABF}"/>
              </a:ext>
            </a:extLst>
          </p:cNvPr>
          <p:cNvSpPr/>
          <p:nvPr/>
        </p:nvSpPr>
        <p:spPr>
          <a:xfrm>
            <a:off x="2044700" y="3937000"/>
            <a:ext cx="203200"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C9BE50A4-19F9-445C-94CC-8B8EB37CDF13}"/>
              </a:ext>
            </a:extLst>
          </p:cNvPr>
          <p:cNvSpPr/>
          <p:nvPr/>
        </p:nvSpPr>
        <p:spPr>
          <a:xfrm>
            <a:off x="5530850" y="3175000"/>
            <a:ext cx="204788"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FAE2EB26-715E-43D5-A92C-898FC5410D70}"/>
              </a:ext>
            </a:extLst>
          </p:cNvPr>
          <p:cNvSpPr/>
          <p:nvPr/>
        </p:nvSpPr>
        <p:spPr>
          <a:xfrm>
            <a:off x="4713288" y="4552950"/>
            <a:ext cx="204787"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DF7377B3-3807-4FA6-B655-982954110075}"/>
              </a:ext>
            </a:extLst>
          </p:cNvPr>
          <p:cNvSpPr/>
          <p:nvPr/>
        </p:nvSpPr>
        <p:spPr>
          <a:xfrm>
            <a:off x="8201025" y="3790950"/>
            <a:ext cx="204788"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118B9F26-1AC4-419F-B922-7BEC7220505F}"/>
              </a:ext>
            </a:extLst>
          </p:cNvPr>
          <p:cNvSpPr/>
          <p:nvPr/>
        </p:nvSpPr>
        <p:spPr>
          <a:xfrm>
            <a:off x="3284538" y="4552950"/>
            <a:ext cx="204787"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72C0D498-4A4D-4AFE-978D-93B9EE3672EB}"/>
              </a:ext>
            </a:extLst>
          </p:cNvPr>
          <p:cNvSpPr/>
          <p:nvPr/>
        </p:nvSpPr>
        <p:spPr>
          <a:xfrm>
            <a:off x="2466975" y="5929313"/>
            <a:ext cx="204788" cy="20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273C21DD-3EBE-4EDC-AC83-7A469EED0CA5}"/>
              </a:ext>
            </a:extLst>
          </p:cNvPr>
          <p:cNvSpPr/>
          <p:nvPr/>
        </p:nvSpPr>
        <p:spPr>
          <a:xfrm>
            <a:off x="5954713" y="5167313"/>
            <a:ext cx="204787" cy="20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86D14981-F0F4-4155-BA05-74CA1400E9B5}"/>
              </a:ext>
            </a:extLst>
          </p:cNvPr>
          <p:cNvSpPr/>
          <p:nvPr/>
        </p:nvSpPr>
        <p:spPr>
          <a:xfrm>
            <a:off x="8639175" y="5421313"/>
            <a:ext cx="204788" cy="20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val 12">
            <a:extLst>
              <a:ext uri="{FF2B5EF4-FFF2-40B4-BE49-F238E27FC236}">
                <a16:creationId xmlns:a16="http://schemas.microsoft.com/office/drawing/2014/main" id="{C96A0768-7CA4-485B-891F-4725ECEFA8DF}"/>
              </a:ext>
            </a:extLst>
          </p:cNvPr>
          <p:cNvSpPr/>
          <p:nvPr/>
        </p:nvSpPr>
        <p:spPr>
          <a:xfrm>
            <a:off x="3556000" y="3073400"/>
            <a:ext cx="204788"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3819522B-2C3A-43B1-AAFA-DBFA957E6DAC}"/>
              </a:ext>
            </a:extLst>
          </p:cNvPr>
          <p:cNvSpPr/>
          <p:nvPr/>
        </p:nvSpPr>
        <p:spPr>
          <a:xfrm>
            <a:off x="4611688" y="6445250"/>
            <a:ext cx="204787"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E0C9BBAA-5EDB-4D13-98EE-8D9EE20D6877}"/>
              </a:ext>
            </a:extLst>
          </p:cNvPr>
          <p:cNvSpPr/>
          <p:nvPr/>
        </p:nvSpPr>
        <p:spPr>
          <a:xfrm>
            <a:off x="7632700" y="5578475"/>
            <a:ext cx="204788"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72450319-408A-46FF-920D-496657454744}"/>
              </a:ext>
            </a:extLst>
          </p:cNvPr>
          <p:cNvSpPr/>
          <p:nvPr/>
        </p:nvSpPr>
        <p:spPr>
          <a:xfrm>
            <a:off x="5805488" y="4270375"/>
            <a:ext cx="204787"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B49D4AD6-A100-4FA3-8363-8748DF3ACDC0}"/>
              </a:ext>
            </a:extLst>
          </p:cNvPr>
          <p:cNvSpPr/>
          <p:nvPr/>
        </p:nvSpPr>
        <p:spPr>
          <a:xfrm>
            <a:off x="7548563" y="6270625"/>
            <a:ext cx="204787" cy="20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ADFD7614-3420-471F-84A6-A6B08DBF3A0F}"/>
              </a:ext>
            </a:extLst>
          </p:cNvPr>
          <p:cNvSpPr/>
          <p:nvPr/>
        </p:nvSpPr>
        <p:spPr>
          <a:xfrm>
            <a:off x="9969500" y="4654550"/>
            <a:ext cx="203200"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a:extLst>
              <a:ext uri="{FF2B5EF4-FFF2-40B4-BE49-F238E27FC236}">
                <a16:creationId xmlns:a16="http://schemas.microsoft.com/office/drawing/2014/main" id="{1C59B2F4-3DAA-4AA4-BEA2-ECF0014D0136}"/>
              </a:ext>
            </a:extLst>
          </p:cNvPr>
          <p:cNvSpPr/>
          <p:nvPr/>
        </p:nvSpPr>
        <p:spPr>
          <a:xfrm>
            <a:off x="2559050" y="3362325"/>
            <a:ext cx="203200" cy="203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B00FFE03-FBB8-4157-8066-C91B48E7C124}"/>
              </a:ext>
            </a:extLst>
          </p:cNvPr>
          <p:cNvSpPr/>
          <p:nvPr/>
        </p:nvSpPr>
        <p:spPr>
          <a:xfrm>
            <a:off x="7058025" y="3449638"/>
            <a:ext cx="204788" cy="2047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a:extLst>
              <a:ext uri="{FF2B5EF4-FFF2-40B4-BE49-F238E27FC236}">
                <a16:creationId xmlns:a16="http://schemas.microsoft.com/office/drawing/2014/main" id="{A0F76A79-7EC9-46FA-8F1A-25AE7623CC93}"/>
              </a:ext>
            </a:extLst>
          </p:cNvPr>
          <p:cNvSpPr/>
          <p:nvPr/>
        </p:nvSpPr>
        <p:spPr>
          <a:xfrm>
            <a:off x="2863850" y="3667125"/>
            <a:ext cx="203200" cy="203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B14D4D0E-D53D-4615-A733-035C6D985C69}"/>
              </a:ext>
            </a:extLst>
          </p:cNvPr>
          <p:cNvSpPr/>
          <p:nvPr/>
        </p:nvSpPr>
        <p:spPr>
          <a:xfrm>
            <a:off x="6683375" y="6102350"/>
            <a:ext cx="204788" cy="2047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a:extLst>
              <a:ext uri="{FF2B5EF4-FFF2-40B4-BE49-F238E27FC236}">
                <a16:creationId xmlns:a16="http://schemas.microsoft.com/office/drawing/2014/main" id="{31179B87-AAB1-442A-9F68-B2D2D711F09D}"/>
              </a:ext>
            </a:extLst>
          </p:cNvPr>
          <p:cNvSpPr/>
          <p:nvPr/>
        </p:nvSpPr>
        <p:spPr>
          <a:xfrm>
            <a:off x="9418638" y="3990975"/>
            <a:ext cx="204787" cy="2047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829B2719-AD9A-4C7E-927C-5F5901DEBE2B}"/>
              </a:ext>
            </a:extLst>
          </p:cNvPr>
          <p:cNvSpPr/>
          <p:nvPr/>
        </p:nvSpPr>
        <p:spPr>
          <a:xfrm>
            <a:off x="1963738" y="5268913"/>
            <a:ext cx="203200" cy="2047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0EF19C56-54BA-43C1-8511-3770FDF1779B}"/>
              </a:ext>
            </a:extLst>
          </p:cNvPr>
          <p:cNvSpPr/>
          <p:nvPr/>
        </p:nvSpPr>
        <p:spPr>
          <a:xfrm>
            <a:off x="4314825" y="3835400"/>
            <a:ext cx="204788" cy="2047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a:extLst>
              <a:ext uri="{FF2B5EF4-FFF2-40B4-BE49-F238E27FC236}">
                <a16:creationId xmlns:a16="http://schemas.microsoft.com/office/drawing/2014/main" id="{73D687BE-3EDF-4BC8-A3E3-32587D5E7E31}"/>
              </a:ext>
            </a:extLst>
          </p:cNvPr>
          <p:cNvSpPr/>
          <p:nvPr/>
        </p:nvSpPr>
        <p:spPr>
          <a:xfrm>
            <a:off x="2676525" y="4087813"/>
            <a:ext cx="203200" cy="203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148F6BB2-FE64-43C8-A4FE-0A96BA0FFB28}"/>
              </a:ext>
            </a:extLst>
          </p:cNvPr>
          <p:cNvSpPr/>
          <p:nvPr/>
        </p:nvSpPr>
        <p:spPr>
          <a:xfrm>
            <a:off x="3214688" y="6270625"/>
            <a:ext cx="204787" cy="203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7">
            <a:extLst>
              <a:ext uri="{FF2B5EF4-FFF2-40B4-BE49-F238E27FC236}">
                <a16:creationId xmlns:a16="http://schemas.microsoft.com/office/drawing/2014/main" id="{319AB378-7A09-49C2-A8C0-53DD8F5462F2}"/>
              </a:ext>
            </a:extLst>
          </p:cNvPr>
          <p:cNvSpPr/>
          <p:nvPr/>
        </p:nvSpPr>
        <p:spPr>
          <a:xfrm>
            <a:off x="5600700" y="3670300"/>
            <a:ext cx="204788" cy="2047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a:extLst>
              <a:ext uri="{FF2B5EF4-FFF2-40B4-BE49-F238E27FC236}">
                <a16:creationId xmlns:a16="http://schemas.microsoft.com/office/drawing/2014/main" id="{AB6D57C5-6846-45E3-835A-6914BEE7870C}"/>
              </a:ext>
            </a:extLst>
          </p:cNvPr>
          <p:cNvSpPr/>
          <p:nvPr/>
        </p:nvSpPr>
        <p:spPr>
          <a:xfrm>
            <a:off x="8516938" y="4868863"/>
            <a:ext cx="203200" cy="2047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a:extLst>
              <a:ext uri="{FF2B5EF4-FFF2-40B4-BE49-F238E27FC236}">
                <a16:creationId xmlns:a16="http://schemas.microsoft.com/office/drawing/2014/main" id="{47AA6AA9-C611-4ECC-B54F-8B14BD4E6547}"/>
              </a:ext>
            </a:extLst>
          </p:cNvPr>
          <p:cNvSpPr/>
          <p:nvPr/>
        </p:nvSpPr>
        <p:spPr>
          <a:xfrm>
            <a:off x="9623425" y="5464175"/>
            <a:ext cx="203200" cy="2047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a:extLst>
              <a:ext uri="{FF2B5EF4-FFF2-40B4-BE49-F238E27FC236}">
                <a16:creationId xmlns:a16="http://schemas.microsoft.com/office/drawing/2014/main" id="{36DE8C41-FD5C-48A2-9B28-05F05A380512}"/>
              </a:ext>
            </a:extLst>
          </p:cNvPr>
          <p:cNvSpPr/>
          <p:nvPr/>
        </p:nvSpPr>
        <p:spPr>
          <a:xfrm>
            <a:off x="8164513" y="6205538"/>
            <a:ext cx="204787"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a:extLst>
              <a:ext uri="{FF2B5EF4-FFF2-40B4-BE49-F238E27FC236}">
                <a16:creationId xmlns:a16="http://schemas.microsoft.com/office/drawing/2014/main" id="{CBD575C9-A01A-4C39-9E70-F7F00EACC631}"/>
              </a:ext>
            </a:extLst>
          </p:cNvPr>
          <p:cNvSpPr/>
          <p:nvPr/>
        </p:nvSpPr>
        <p:spPr>
          <a:xfrm>
            <a:off x="4513263" y="3016250"/>
            <a:ext cx="203200" cy="2047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a:extLst>
              <a:ext uri="{FF2B5EF4-FFF2-40B4-BE49-F238E27FC236}">
                <a16:creationId xmlns:a16="http://schemas.microsoft.com/office/drawing/2014/main" id="{A810A10F-7424-4563-BCB5-6A4ADD8BA144}"/>
              </a:ext>
            </a:extLst>
          </p:cNvPr>
          <p:cNvSpPr/>
          <p:nvPr/>
        </p:nvSpPr>
        <p:spPr>
          <a:xfrm>
            <a:off x="4805363" y="3546475"/>
            <a:ext cx="204787" cy="2047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Oval 33">
            <a:extLst>
              <a:ext uri="{FF2B5EF4-FFF2-40B4-BE49-F238E27FC236}">
                <a16:creationId xmlns:a16="http://schemas.microsoft.com/office/drawing/2014/main" id="{01ED5781-3425-4A42-AEB6-2F82DABCA7B1}"/>
              </a:ext>
            </a:extLst>
          </p:cNvPr>
          <p:cNvSpPr/>
          <p:nvPr/>
        </p:nvSpPr>
        <p:spPr>
          <a:xfrm>
            <a:off x="2863850" y="4972050"/>
            <a:ext cx="203200" cy="2047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Oval 34">
            <a:extLst>
              <a:ext uri="{FF2B5EF4-FFF2-40B4-BE49-F238E27FC236}">
                <a16:creationId xmlns:a16="http://schemas.microsoft.com/office/drawing/2014/main" id="{5D4D2C22-4D02-4D14-BDCD-24AF3A93CE07}"/>
              </a:ext>
            </a:extLst>
          </p:cNvPr>
          <p:cNvSpPr/>
          <p:nvPr/>
        </p:nvSpPr>
        <p:spPr>
          <a:xfrm>
            <a:off x="4071938" y="5386388"/>
            <a:ext cx="204787" cy="2047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a:extLst>
              <a:ext uri="{FF2B5EF4-FFF2-40B4-BE49-F238E27FC236}">
                <a16:creationId xmlns:a16="http://schemas.microsoft.com/office/drawing/2014/main" id="{56691EA4-093A-426E-A092-4024B8865095}"/>
              </a:ext>
            </a:extLst>
          </p:cNvPr>
          <p:cNvSpPr/>
          <p:nvPr/>
        </p:nvSpPr>
        <p:spPr>
          <a:xfrm>
            <a:off x="5749925" y="2808288"/>
            <a:ext cx="204788" cy="2047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Oval 36">
            <a:extLst>
              <a:ext uri="{FF2B5EF4-FFF2-40B4-BE49-F238E27FC236}">
                <a16:creationId xmlns:a16="http://schemas.microsoft.com/office/drawing/2014/main" id="{302A0BF2-067C-4EA8-9BE8-3C33C28FD160}"/>
              </a:ext>
            </a:extLst>
          </p:cNvPr>
          <p:cNvSpPr/>
          <p:nvPr/>
        </p:nvSpPr>
        <p:spPr>
          <a:xfrm>
            <a:off x="8062913" y="3144838"/>
            <a:ext cx="204787" cy="2047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Oval 37">
            <a:extLst>
              <a:ext uri="{FF2B5EF4-FFF2-40B4-BE49-F238E27FC236}">
                <a16:creationId xmlns:a16="http://schemas.microsoft.com/office/drawing/2014/main" id="{BF52C73C-A8C0-44EA-A192-23A28E00C9E2}"/>
              </a:ext>
            </a:extLst>
          </p:cNvPr>
          <p:cNvSpPr/>
          <p:nvPr/>
        </p:nvSpPr>
        <p:spPr>
          <a:xfrm>
            <a:off x="6094413" y="3055938"/>
            <a:ext cx="203200" cy="2047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Oval 38">
            <a:extLst>
              <a:ext uri="{FF2B5EF4-FFF2-40B4-BE49-F238E27FC236}">
                <a16:creationId xmlns:a16="http://schemas.microsoft.com/office/drawing/2014/main" id="{DDD84ECB-C24D-4968-8A31-62E01BE38822}"/>
              </a:ext>
            </a:extLst>
          </p:cNvPr>
          <p:cNvSpPr/>
          <p:nvPr/>
        </p:nvSpPr>
        <p:spPr>
          <a:xfrm>
            <a:off x="5467350" y="5899150"/>
            <a:ext cx="203200"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Oval 39">
            <a:extLst>
              <a:ext uri="{FF2B5EF4-FFF2-40B4-BE49-F238E27FC236}">
                <a16:creationId xmlns:a16="http://schemas.microsoft.com/office/drawing/2014/main" id="{8F4A5A71-9DA7-48C0-A656-17F9A5A0FD26}"/>
              </a:ext>
            </a:extLst>
          </p:cNvPr>
          <p:cNvSpPr/>
          <p:nvPr/>
        </p:nvSpPr>
        <p:spPr>
          <a:xfrm>
            <a:off x="7531100" y="4256088"/>
            <a:ext cx="203200" cy="2047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Oval 40">
            <a:extLst>
              <a:ext uri="{FF2B5EF4-FFF2-40B4-BE49-F238E27FC236}">
                <a16:creationId xmlns:a16="http://schemas.microsoft.com/office/drawing/2014/main" id="{280D1CDC-1984-4486-895E-B9CC454E1CC3}"/>
              </a:ext>
            </a:extLst>
          </p:cNvPr>
          <p:cNvSpPr/>
          <p:nvPr/>
        </p:nvSpPr>
        <p:spPr>
          <a:xfrm>
            <a:off x="7894638" y="6473825"/>
            <a:ext cx="204787" cy="2047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Oval 41">
            <a:extLst>
              <a:ext uri="{FF2B5EF4-FFF2-40B4-BE49-F238E27FC236}">
                <a16:creationId xmlns:a16="http://schemas.microsoft.com/office/drawing/2014/main" id="{B6699F84-8585-4E5E-A149-CB1A3487563C}"/>
              </a:ext>
            </a:extLst>
          </p:cNvPr>
          <p:cNvSpPr/>
          <p:nvPr/>
        </p:nvSpPr>
        <p:spPr>
          <a:xfrm>
            <a:off x="3530600" y="3829050"/>
            <a:ext cx="204788" cy="2047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Oval 42">
            <a:extLst>
              <a:ext uri="{FF2B5EF4-FFF2-40B4-BE49-F238E27FC236}">
                <a16:creationId xmlns:a16="http://schemas.microsoft.com/office/drawing/2014/main" id="{D338C633-3D66-4274-9AD4-6E44BB18E0FA}"/>
              </a:ext>
            </a:extLst>
          </p:cNvPr>
          <p:cNvSpPr/>
          <p:nvPr/>
        </p:nvSpPr>
        <p:spPr>
          <a:xfrm>
            <a:off x="5427663" y="4735513"/>
            <a:ext cx="204787" cy="203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 name="Oval 43">
            <a:extLst>
              <a:ext uri="{FF2B5EF4-FFF2-40B4-BE49-F238E27FC236}">
                <a16:creationId xmlns:a16="http://schemas.microsoft.com/office/drawing/2014/main" id="{2FFDC722-C0ED-4A10-AB13-9E802933157D}"/>
              </a:ext>
            </a:extLst>
          </p:cNvPr>
          <p:cNvSpPr/>
          <p:nvPr/>
        </p:nvSpPr>
        <p:spPr>
          <a:xfrm>
            <a:off x="7446963" y="3687763"/>
            <a:ext cx="203200" cy="2047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Oval 44">
            <a:extLst>
              <a:ext uri="{FF2B5EF4-FFF2-40B4-BE49-F238E27FC236}">
                <a16:creationId xmlns:a16="http://schemas.microsoft.com/office/drawing/2014/main" id="{1DFF113B-D216-464E-ACF2-A714BE971C32}"/>
              </a:ext>
            </a:extLst>
          </p:cNvPr>
          <p:cNvSpPr/>
          <p:nvPr/>
        </p:nvSpPr>
        <p:spPr>
          <a:xfrm>
            <a:off x="9220200" y="4765675"/>
            <a:ext cx="204788" cy="203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6" name="Oval 45">
            <a:extLst>
              <a:ext uri="{FF2B5EF4-FFF2-40B4-BE49-F238E27FC236}">
                <a16:creationId xmlns:a16="http://schemas.microsoft.com/office/drawing/2014/main" id="{EFA2CB9B-9DD7-427C-B219-E0848F8B577E}"/>
              </a:ext>
            </a:extLst>
          </p:cNvPr>
          <p:cNvSpPr/>
          <p:nvPr/>
        </p:nvSpPr>
        <p:spPr>
          <a:xfrm>
            <a:off x="9069388" y="6030913"/>
            <a:ext cx="204787" cy="2047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Oval 46">
            <a:extLst>
              <a:ext uri="{FF2B5EF4-FFF2-40B4-BE49-F238E27FC236}">
                <a16:creationId xmlns:a16="http://schemas.microsoft.com/office/drawing/2014/main" id="{4CE20F30-9AD0-4E18-B9FC-9343B965EBBA}"/>
              </a:ext>
            </a:extLst>
          </p:cNvPr>
          <p:cNvSpPr/>
          <p:nvPr/>
        </p:nvSpPr>
        <p:spPr>
          <a:xfrm>
            <a:off x="3378200" y="5464175"/>
            <a:ext cx="204788" cy="2047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8" name="Oval 47">
            <a:extLst>
              <a:ext uri="{FF2B5EF4-FFF2-40B4-BE49-F238E27FC236}">
                <a16:creationId xmlns:a16="http://schemas.microsoft.com/office/drawing/2014/main" id="{FC725B1D-CCE2-4E0D-850C-67FBF04B7484}"/>
              </a:ext>
            </a:extLst>
          </p:cNvPr>
          <p:cNvSpPr/>
          <p:nvPr/>
        </p:nvSpPr>
        <p:spPr>
          <a:xfrm>
            <a:off x="2508250" y="4475163"/>
            <a:ext cx="204788" cy="203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Oval 48">
            <a:extLst>
              <a:ext uri="{FF2B5EF4-FFF2-40B4-BE49-F238E27FC236}">
                <a16:creationId xmlns:a16="http://schemas.microsoft.com/office/drawing/2014/main" id="{C6ABA914-7004-4F0A-A2BD-D580175AA5A3}"/>
              </a:ext>
            </a:extLst>
          </p:cNvPr>
          <p:cNvSpPr/>
          <p:nvPr/>
        </p:nvSpPr>
        <p:spPr>
          <a:xfrm>
            <a:off x="3394075" y="2222500"/>
            <a:ext cx="2228850" cy="222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 name="Oval 49">
            <a:extLst>
              <a:ext uri="{FF2B5EF4-FFF2-40B4-BE49-F238E27FC236}">
                <a16:creationId xmlns:a16="http://schemas.microsoft.com/office/drawing/2014/main" id="{1267EFA2-E1B5-4D56-8085-DE9096DDCDBA}"/>
              </a:ext>
            </a:extLst>
          </p:cNvPr>
          <p:cNvSpPr/>
          <p:nvPr/>
        </p:nvSpPr>
        <p:spPr>
          <a:xfrm>
            <a:off x="8545513" y="3046413"/>
            <a:ext cx="2228850" cy="222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 name="Oval 50">
            <a:extLst>
              <a:ext uri="{FF2B5EF4-FFF2-40B4-BE49-F238E27FC236}">
                <a16:creationId xmlns:a16="http://schemas.microsoft.com/office/drawing/2014/main" id="{4627DFAB-0B62-4BDC-A7CD-2DB2B1AF1E5E}"/>
              </a:ext>
            </a:extLst>
          </p:cNvPr>
          <p:cNvSpPr/>
          <p:nvPr/>
        </p:nvSpPr>
        <p:spPr>
          <a:xfrm>
            <a:off x="2867025" y="4627563"/>
            <a:ext cx="2228850" cy="222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Oval 51">
            <a:extLst>
              <a:ext uri="{FF2B5EF4-FFF2-40B4-BE49-F238E27FC236}">
                <a16:creationId xmlns:a16="http://schemas.microsoft.com/office/drawing/2014/main" id="{2A306E59-6DD3-48D5-8114-F3D3BC34F77B}"/>
              </a:ext>
            </a:extLst>
          </p:cNvPr>
          <p:cNvSpPr/>
          <p:nvPr/>
        </p:nvSpPr>
        <p:spPr>
          <a:xfrm>
            <a:off x="6834188" y="4581525"/>
            <a:ext cx="2230437" cy="2230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5349" name="Picture 53">
            <a:extLst>
              <a:ext uri="{FF2B5EF4-FFF2-40B4-BE49-F238E27FC236}">
                <a16:creationId xmlns:a16="http://schemas.microsoft.com/office/drawing/2014/main" id="{B4808B40-7FE8-4AE8-A793-DCECD334B1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6238" y="3124200"/>
            <a:ext cx="7604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0" name="Picture 54">
            <a:extLst>
              <a:ext uri="{FF2B5EF4-FFF2-40B4-BE49-F238E27FC236}">
                <a16:creationId xmlns:a16="http://schemas.microsoft.com/office/drawing/2014/main" id="{0E2175AB-5175-4CF1-AC91-27F2D6C54C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4425" y="5803900"/>
            <a:ext cx="7604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1" name="Picture 55">
            <a:extLst>
              <a:ext uri="{FF2B5EF4-FFF2-40B4-BE49-F238E27FC236}">
                <a16:creationId xmlns:a16="http://schemas.microsoft.com/office/drawing/2014/main" id="{5AC0F3F3-8E6E-4C5B-A164-F87A9B95A3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5638" y="3430588"/>
            <a:ext cx="7588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2" name="Picture 56">
            <a:extLst>
              <a:ext uri="{FF2B5EF4-FFF2-40B4-BE49-F238E27FC236}">
                <a16:creationId xmlns:a16="http://schemas.microsoft.com/office/drawing/2014/main" id="{258D1F62-9CF3-433C-A5C3-6E3A26CFE1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4438" y="4767263"/>
            <a:ext cx="7588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53" name="Picture 57">
            <a:extLst>
              <a:ext uri="{FF2B5EF4-FFF2-40B4-BE49-F238E27FC236}">
                <a16:creationId xmlns:a16="http://schemas.microsoft.com/office/drawing/2014/main" id="{A87D5EEE-F617-4B30-8143-CA07FC8F27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99625" y="3419475"/>
            <a:ext cx="7588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54" name="Rectangle 58">
            <a:extLst>
              <a:ext uri="{FF2B5EF4-FFF2-40B4-BE49-F238E27FC236}">
                <a16:creationId xmlns:a16="http://schemas.microsoft.com/office/drawing/2014/main" id="{C2D4D3F2-BC16-48F7-91FB-EAB1327360AB}"/>
              </a:ext>
            </a:extLst>
          </p:cNvPr>
          <p:cNvSpPr>
            <a:spLocks noChangeArrowheads="1"/>
          </p:cNvSpPr>
          <p:nvPr/>
        </p:nvSpPr>
        <p:spPr bwMode="auto">
          <a:xfrm>
            <a:off x="1273175" y="3355975"/>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PON1 </a:t>
            </a:r>
          </a:p>
        </p:txBody>
      </p:sp>
      <p:sp>
        <p:nvSpPr>
          <p:cNvPr id="55355" name="Rectangle 59">
            <a:extLst>
              <a:ext uri="{FF2B5EF4-FFF2-40B4-BE49-F238E27FC236}">
                <a16:creationId xmlns:a16="http://schemas.microsoft.com/office/drawing/2014/main" id="{78B39E93-D1F9-4252-AB79-E01DC423C69E}"/>
              </a:ext>
            </a:extLst>
          </p:cNvPr>
          <p:cNvSpPr>
            <a:spLocks noChangeArrowheads="1"/>
          </p:cNvSpPr>
          <p:nvPr/>
        </p:nvSpPr>
        <p:spPr bwMode="auto">
          <a:xfrm>
            <a:off x="6715125" y="2279650"/>
            <a:ext cx="248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Pregnancy-related stress</a:t>
            </a:r>
          </a:p>
        </p:txBody>
      </p:sp>
      <p:sp>
        <p:nvSpPr>
          <p:cNvPr id="55356" name="Rectangle 60">
            <a:extLst>
              <a:ext uri="{FF2B5EF4-FFF2-40B4-BE49-F238E27FC236}">
                <a16:creationId xmlns:a16="http://schemas.microsoft.com/office/drawing/2014/main" id="{9355F6B9-4142-4549-8832-1A6135C249D0}"/>
              </a:ext>
            </a:extLst>
          </p:cNvPr>
          <p:cNvSpPr>
            <a:spLocks noChangeArrowheads="1"/>
          </p:cNvSpPr>
          <p:nvPr/>
        </p:nvSpPr>
        <p:spPr bwMode="auto">
          <a:xfrm>
            <a:off x="6529388" y="3308350"/>
            <a:ext cx="82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ADRB2</a:t>
            </a:r>
          </a:p>
        </p:txBody>
      </p:sp>
      <p:sp>
        <p:nvSpPr>
          <p:cNvPr id="55357" name="Rectangle 61">
            <a:extLst>
              <a:ext uri="{FF2B5EF4-FFF2-40B4-BE49-F238E27FC236}">
                <a16:creationId xmlns:a16="http://schemas.microsoft.com/office/drawing/2014/main" id="{E86A3B17-D0F6-4572-A7ED-D8D69C32FA68}"/>
              </a:ext>
            </a:extLst>
          </p:cNvPr>
          <p:cNvSpPr>
            <a:spLocks noChangeArrowheads="1"/>
          </p:cNvSpPr>
          <p:nvPr/>
        </p:nvSpPr>
        <p:spPr bwMode="auto">
          <a:xfrm>
            <a:off x="363538" y="4046538"/>
            <a:ext cx="193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organophosphates</a:t>
            </a:r>
          </a:p>
        </p:txBody>
      </p:sp>
      <p:sp>
        <p:nvSpPr>
          <p:cNvPr id="55358" name="Rectangle 62">
            <a:extLst>
              <a:ext uri="{FF2B5EF4-FFF2-40B4-BE49-F238E27FC236}">
                <a16:creationId xmlns:a16="http://schemas.microsoft.com/office/drawing/2014/main" id="{946A61DC-8EDA-4CEE-9072-66C9180BC47C}"/>
              </a:ext>
            </a:extLst>
          </p:cNvPr>
          <p:cNvSpPr>
            <a:spLocks noChangeArrowheads="1"/>
          </p:cNvSpPr>
          <p:nvPr/>
        </p:nvSpPr>
        <p:spPr bwMode="auto">
          <a:xfrm>
            <a:off x="9734550" y="4090988"/>
            <a:ext cx="790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ERAP1</a:t>
            </a:r>
          </a:p>
        </p:txBody>
      </p:sp>
      <p:sp>
        <p:nvSpPr>
          <p:cNvPr id="64" name="Oval 63">
            <a:extLst>
              <a:ext uri="{FF2B5EF4-FFF2-40B4-BE49-F238E27FC236}">
                <a16:creationId xmlns:a16="http://schemas.microsoft.com/office/drawing/2014/main" id="{7F611F9B-4094-41FB-BFED-2DCE138972E7}"/>
              </a:ext>
            </a:extLst>
          </p:cNvPr>
          <p:cNvSpPr/>
          <p:nvPr/>
        </p:nvSpPr>
        <p:spPr>
          <a:xfrm>
            <a:off x="9293225" y="3184525"/>
            <a:ext cx="204788"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360" name="Rectangle 64">
            <a:extLst>
              <a:ext uri="{FF2B5EF4-FFF2-40B4-BE49-F238E27FC236}">
                <a16:creationId xmlns:a16="http://schemas.microsoft.com/office/drawing/2014/main" id="{D5BDAC4B-98B8-4428-BF88-84B8A38CF390}"/>
              </a:ext>
            </a:extLst>
          </p:cNvPr>
          <p:cNvSpPr>
            <a:spLocks noChangeArrowheads="1"/>
          </p:cNvSpPr>
          <p:nvPr/>
        </p:nvSpPr>
        <p:spPr bwMode="auto">
          <a:xfrm>
            <a:off x="9267825" y="2706688"/>
            <a:ext cx="118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thimerosal</a:t>
            </a:r>
          </a:p>
        </p:txBody>
      </p:sp>
      <p:sp>
        <p:nvSpPr>
          <p:cNvPr id="55361" name="Rectangle 65">
            <a:extLst>
              <a:ext uri="{FF2B5EF4-FFF2-40B4-BE49-F238E27FC236}">
                <a16:creationId xmlns:a16="http://schemas.microsoft.com/office/drawing/2014/main" id="{DC42DC2C-BA29-4A94-B8CF-24EB1B04FCA2}"/>
              </a:ext>
            </a:extLst>
          </p:cNvPr>
          <p:cNvSpPr>
            <a:spLocks noChangeArrowheads="1"/>
          </p:cNvSpPr>
          <p:nvPr/>
        </p:nvSpPr>
        <p:spPr bwMode="auto">
          <a:xfrm>
            <a:off x="4078288" y="5824538"/>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MET</a:t>
            </a:r>
          </a:p>
        </p:txBody>
      </p:sp>
      <p:sp>
        <p:nvSpPr>
          <p:cNvPr id="55362" name="Rectangle 66">
            <a:extLst>
              <a:ext uri="{FF2B5EF4-FFF2-40B4-BE49-F238E27FC236}">
                <a16:creationId xmlns:a16="http://schemas.microsoft.com/office/drawing/2014/main" id="{4EC41B1B-C2D9-4169-A7E1-F5405F9DEB92}"/>
              </a:ext>
            </a:extLst>
          </p:cNvPr>
          <p:cNvSpPr>
            <a:spLocks noChangeArrowheads="1"/>
          </p:cNvSpPr>
          <p:nvPr/>
        </p:nvSpPr>
        <p:spPr bwMode="auto">
          <a:xfrm>
            <a:off x="769938" y="6229350"/>
            <a:ext cx="239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particulate air pollution</a:t>
            </a:r>
          </a:p>
        </p:txBody>
      </p:sp>
      <p:sp>
        <p:nvSpPr>
          <p:cNvPr id="55363" name="Rectangle 67">
            <a:extLst>
              <a:ext uri="{FF2B5EF4-FFF2-40B4-BE49-F238E27FC236}">
                <a16:creationId xmlns:a16="http://schemas.microsoft.com/office/drawing/2014/main" id="{215CD51A-BA2B-4525-A459-EA1A68D43550}"/>
              </a:ext>
            </a:extLst>
          </p:cNvPr>
          <p:cNvSpPr>
            <a:spLocks noChangeArrowheads="1"/>
          </p:cNvSpPr>
          <p:nvPr/>
        </p:nvSpPr>
        <p:spPr bwMode="auto">
          <a:xfrm>
            <a:off x="8864600" y="6437313"/>
            <a:ext cx="2338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Pre/peri-natal vitamins</a:t>
            </a:r>
          </a:p>
        </p:txBody>
      </p:sp>
      <p:sp>
        <p:nvSpPr>
          <p:cNvPr id="55364" name="Rectangle 68">
            <a:extLst>
              <a:ext uri="{FF2B5EF4-FFF2-40B4-BE49-F238E27FC236}">
                <a16:creationId xmlns:a16="http://schemas.microsoft.com/office/drawing/2014/main" id="{1697650E-720B-4877-92E4-9F7933ED9F66}"/>
              </a:ext>
            </a:extLst>
          </p:cNvPr>
          <p:cNvSpPr>
            <a:spLocks noChangeArrowheads="1"/>
          </p:cNvSpPr>
          <p:nvPr/>
        </p:nvSpPr>
        <p:spPr bwMode="auto">
          <a:xfrm>
            <a:off x="6918325" y="5086350"/>
            <a:ext cx="8699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MTHFR</a:t>
            </a:r>
          </a:p>
          <a:p>
            <a:pPr eaLnBrk="1" hangingPunct="1"/>
            <a:r>
              <a:rPr lang="en-US" altLang="en-US"/>
              <a:t>CBS</a:t>
            </a:r>
          </a:p>
          <a:p>
            <a:pPr eaLnBrk="1" hangingPunct="1"/>
            <a:r>
              <a:rPr lang="en-US" altLang="en-US"/>
              <a:t>COMT</a:t>
            </a:r>
          </a:p>
        </p:txBody>
      </p:sp>
      <p:sp>
        <p:nvSpPr>
          <p:cNvPr id="70" name="Oval 69">
            <a:extLst>
              <a:ext uri="{FF2B5EF4-FFF2-40B4-BE49-F238E27FC236}">
                <a16:creationId xmlns:a16="http://schemas.microsoft.com/office/drawing/2014/main" id="{ABFCE1CC-702B-478E-96AC-88CE68D0D61B}"/>
              </a:ext>
            </a:extLst>
          </p:cNvPr>
          <p:cNvSpPr/>
          <p:nvPr/>
        </p:nvSpPr>
        <p:spPr>
          <a:xfrm>
            <a:off x="6727825" y="4152900"/>
            <a:ext cx="204788"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Oval 70">
            <a:extLst>
              <a:ext uri="{FF2B5EF4-FFF2-40B4-BE49-F238E27FC236}">
                <a16:creationId xmlns:a16="http://schemas.microsoft.com/office/drawing/2014/main" id="{4DB43567-B59E-4422-90F9-3E15821061A5}"/>
              </a:ext>
            </a:extLst>
          </p:cNvPr>
          <p:cNvSpPr/>
          <p:nvPr/>
        </p:nvSpPr>
        <p:spPr>
          <a:xfrm>
            <a:off x="5865813" y="2619375"/>
            <a:ext cx="2228850" cy="2230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5367" name="Picture 71">
            <a:extLst>
              <a:ext uri="{FF2B5EF4-FFF2-40B4-BE49-F238E27FC236}">
                <a16:creationId xmlns:a16="http://schemas.microsoft.com/office/drawing/2014/main" id="{01977B78-A20A-4A50-994E-D29F5325EF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0" y="3408363"/>
            <a:ext cx="758825"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68" name="Rectangle 72">
            <a:extLst>
              <a:ext uri="{FF2B5EF4-FFF2-40B4-BE49-F238E27FC236}">
                <a16:creationId xmlns:a16="http://schemas.microsoft.com/office/drawing/2014/main" id="{6C3D6509-7950-4044-9080-7311638C1808}"/>
              </a:ext>
            </a:extLst>
          </p:cNvPr>
          <p:cNvSpPr>
            <a:spLocks noChangeArrowheads="1"/>
          </p:cNvSpPr>
          <p:nvPr/>
        </p:nvSpPr>
        <p:spPr bwMode="auto">
          <a:xfrm>
            <a:off x="3635375" y="2384425"/>
            <a:ext cx="137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Valproic acid</a:t>
            </a:r>
          </a:p>
        </p:txBody>
      </p:sp>
      <p:sp>
        <p:nvSpPr>
          <p:cNvPr id="55369" name="Rectangle 73">
            <a:extLst>
              <a:ext uri="{FF2B5EF4-FFF2-40B4-BE49-F238E27FC236}">
                <a16:creationId xmlns:a16="http://schemas.microsoft.com/office/drawing/2014/main" id="{D55B9450-4BCF-4CB8-A403-ABB216A36484}"/>
              </a:ext>
            </a:extLst>
          </p:cNvPr>
          <p:cNvSpPr>
            <a:spLocks noChangeArrowheads="1"/>
          </p:cNvSpPr>
          <p:nvPr/>
        </p:nvSpPr>
        <p:spPr bwMode="auto">
          <a:xfrm>
            <a:off x="4102100" y="3286125"/>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CHD7</a:t>
            </a:r>
          </a:p>
        </p:txBody>
      </p:sp>
      <p:sp>
        <p:nvSpPr>
          <p:cNvPr id="75" name="Oval 74">
            <a:extLst>
              <a:ext uri="{FF2B5EF4-FFF2-40B4-BE49-F238E27FC236}">
                <a16:creationId xmlns:a16="http://schemas.microsoft.com/office/drawing/2014/main" id="{127CDE5F-4EFF-4B9D-8598-ECCBD22CE6E7}"/>
              </a:ext>
            </a:extLst>
          </p:cNvPr>
          <p:cNvSpPr/>
          <p:nvPr/>
        </p:nvSpPr>
        <p:spPr>
          <a:xfrm>
            <a:off x="4113213" y="2757488"/>
            <a:ext cx="204787" cy="20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Oval 75">
            <a:extLst>
              <a:ext uri="{FF2B5EF4-FFF2-40B4-BE49-F238E27FC236}">
                <a16:creationId xmlns:a16="http://schemas.microsoft.com/office/drawing/2014/main" id="{3EEE5B48-361B-4105-837B-06FF75693E9D}"/>
              </a:ext>
            </a:extLst>
          </p:cNvPr>
          <p:cNvSpPr/>
          <p:nvPr/>
        </p:nvSpPr>
        <p:spPr>
          <a:xfrm>
            <a:off x="6842125" y="3028950"/>
            <a:ext cx="204788" cy="2047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7" name="Oval 76">
            <a:extLst>
              <a:ext uri="{FF2B5EF4-FFF2-40B4-BE49-F238E27FC236}">
                <a16:creationId xmlns:a16="http://schemas.microsoft.com/office/drawing/2014/main" id="{8FF490F2-710F-4E83-923D-D23F46747545}"/>
              </a:ext>
            </a:extLst>
          </p:cNvPr>
          <p:cNvSpPr/>
          <p:nvPr/>
        </p:nvSpPr>
        <p:spPr>
          <a:xfrm>
            <a:off x="8113713" y="5924550"/>
            <a:ext cx="204787" cy="2047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8" name="Oval 77">
            <a:extLst>
              <a:ext uri="{FF2B5EF4-FFF2-40B4-BE49-F238E27FC236}">
                <a16:creationId xmlns:a16="http://schemas.microsoft.com/office/drawing/2014/main" id="{A6851132-2EA4-4CE2-9A7F-64F9403480C0}"/>
              </a:ext>
            </a:extLst>
          </p:cNvPr>
          <p:cNvSpPr/>
          <p:nvPr/>
        </p:nvSpPr>
        <p:spPr>
          <a:xfrm>
            <a:off x="8580438" y="6113463"/>
            <a:ext cx="204787" cy="203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 name="Oval 79">
            <a:extLst>
              <a:ext uri="{FF2B5EF4-FFF2-40B4-BE49-F238E27FC236}">
                <a16:creationId xmlns:a16="http://schemas.microsoft.com/office/drawing/2014/main" id="{0F531421-2B64-4BA3-AB09-8F7CB584DCDE}"/>
              </a:ext>
            </a:extLst>
          </p:cNvPr>
          <p:cNvSpPr/>
          <p:nvPr/>
        </p:nvSpPr>
        <p:spPr>
          <a:xfrm>
            <a:off x="3003550" y="5300663"/>
            <a:ext cx="204788" cy="2047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2" name="Oval 81">
            <a:extLst>
              <a:ext uri="{FF2B5EF4-FFF2-40B4-BE49-F238E27FC236}">
                <a16:creationId xmlns:a16="http://schemas.microsoft.com/office/drawing/2014/main" id="{A76C9E12-702F-4FE8-AB59-7704FCFBEC9F}"/>
              </a:ext>
            </a:extLst>
          </p:cNvPr>
          <p:cNvSpPr/>
          <p:nvPr/>
        </p:nvSpPr>
        <p:spPr>
          <a:xfrm>
            <a:off x="4930775" y="3001963"/>
            <a:ext cx="203200" cy="204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3" name="Oval 82">
            <a:extLst>
              <a:ext uri="{FF2B5EF4-FFF2-40B4-BE49-F238E27FC236}">
                <a16:creationId xmlns:a16="http://schemas.microsoft.com/office/drawing/2014/main" id="{AD425525-8829-4672-8E7E-9AA40E249C3C}"/>
              </a:ext>
            </a:extLst>
          </p:cNvPr>
          <p:cNvSpPr/>
          <p:nvPr/>
        </p:nvSpPr>
        <p:spPr>
          <a:xfrm>
            <a:off x="8864600" y="3913188"/>
            <a:ext cx="203200" cy="20478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4" name="Oval 83">
            <a:extLst>
              <a:ext uri="{FF2B5EF4-FFF2-40B4-BE49-F238E27FC236}">
                <a16:creationId xmlns:a16="http://schemas.microsoft.com/office/drawing/2014/main" id="{EBF1F957-D5B8-4071-9D58-E91DA71E6842}"/>
              </a:ext>
            </a:extLst>
          </p:cNvPr>
          <p:cNvSpPr/>
          <p:nvPr/>
        </p:nvSpPr>
        <p:spPr>
          <a:xfrm>
            <a:off x="9118600" y="3676650"/>
            <a:ext cx="203200"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5" name="Oval 84">
            <a:extLst>
              <a:ext uri="{FF2B5EF4-FFF2-40B4-BE49-F238E27FC236}">
                <a16:creationId xmlns:a16="http://schemas.microsoft.com/office/drawing/2014/main" id="{AC270A72-4846-4F0C-9BD2-F0349EBAE9B4}"/>
              </a:ext>
            </a:extLst>
          </p:cNvPr>
          <p:cNvSpPr/>
          <p:nvPr/>
        </p:nvSpPr>
        <p:spPr>
          <a:xfrm>
            <a:off x="9220200" y="4206875"/>
            <a:ext cx="204788"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6" name="Oval 85">
            <a:extLst>
              <a:ext uri="{FF2B5EF4-FFF2-40B4-BE49-F238E27FC236}">
                <a16:creationId xmlns:a16="http://schemas.microsoft.com/office/drawing/2014/main" id="{A9A6E3DF-4248-46E9-B3E2-3D98EE31CAAC}"/>
              </a:ext>
            </a:extLst>
          </p:cNvPr>
          <p:cNvSpPr/>
          <p:nvPr/>
        </p:nvSpPr>
        <p:spPr>
          <a:xfrm>
            <a:off x="9617075" y="4505325"/>
            <a:ext cx="204788"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7" name="Oval 86">
            <a:extLst>
              <a:ext uri="{FF2B5EF4-FFF2-40B4-BE49-F238E27FC236}">
                <a16:creationId xmlns:a16="http://schemas.microsoft.com/office/drawing/2014/main" id="{968F8B98-00A5-49A6-8BE9-DFF07907FA01}"/>
              </a:ext>
            </a:extLst>
          </p:cNvPr>
          <p:cNvSpPr/>
          <p:nvPr/>
        </p:nvSpPr>
        <p:spPr>
          <a:xfrm>
            <a:off x="6321425" y="4816475"/>
            <a:ext cx="204788" cy="203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87">
            <a:extLst>
              <a:ext uri="{FF2B5EF4-FFF2-40B4-BE49-F238E27FC236}">
                <a16:creationId xmlns:a16="http://schemas.microsoft.com/office/drawing/2014/main" id="{A8EBB0FF-1D6A-4A9A-A28F-F5F2B4FDB454}"/>
              </a:ext>
            </a:extLst>
          </p:cNvPr>
          <p:cNvSpPr/>
          <p:nvPr/>
        </p:nvSpPr>
        <p:spPr>
          <a:xfrm>
            <a:off x="2138363" y="4560888"/>
            <a:ext cx="203200" cy="20478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9" name="Oval 88">
            <a:extLst>
              <a:ext uri="{FF2B5EF4-FFF2-40B4-BE49-F238E27FC236}">
                <a16:creationId xmlns:a16="http://schemas.microsoft.com/office/drawing/2014/main" id="{F03F8868-89D5-428C-B6D6-1870997179B0}"/>
              </a:ext>
            </a:extLst>
          </p:cNvPr>
          <p:cNvSpPr/>
          <p:nvPr/>
        </p:nvSpPr>
        <p:spPr>
          <a:xfrm>
            <a:off x="3910013" y="3594100"/>
            <a:ext cx="204787"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0" name="Oval 89">
            <a:extLst>
              <a:ext uri="{FF2B5EF4-FFF2-40B4-BE49-F238E27FC236}">
                <a16:creationId xmlns:a16="http://schemas.microsoft.com/office/drawing/2014/main" id="{7167851B-0F8E-45DB-922A-A6C831F41CBB}"/>
              </a:ext>
            </a:extLst>
          </p:cNvPr>
          <p:cNvSpPr/>
          <p:nvPr/>
        </p:nvSpPr>
        <p:spPr>
          <a:xfrm>
            <a:off x="6253163" y="4000500"/>
            <a:ext cx="204787"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90">
            <a:extLst>
              <a:ext uri="{FF2B5EF4-FFF2-40B4-BE49-F238E27FC236}">
                <a16:creationId xmlns:a16="http://schemas.microsoft.com/office/drawing/2014/main" id="{B4E03124-13B9-4515-B25D-F5E9BF04F298}"/>
              </a:ext>
            </a:extLst>
          </p:cNvPr>
          <p:cNvSpPr/>
          <p:nvPr/>
        </p:nvSpPr>
        <p:spPr>
          <a:xfrm>
            <a:off x="6573838" y="4422775"/>
            <a:ext cx="204787"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 name="Oval 91">
            <a:extLst>
              <a:ext uri="{FF2B5EF4-FFF2-40B4-BE49-F238E27FC236}">
                <a16:creationId xmlns:a16="http://schemas.microsoft.com/office/drawing/2014/main" id="{FC0A1E91-D6C1-45A0-BF05-E9128D9880B7}"/>
              </a:ext>
            </a:extLst>
          </p:cNvPr>
          <p:cNvSpPr/>
          <p:nvPr/>
        </p:nvSpPr>
        <p:spPr>
          <a:xfrm>
            <a:off x="9088438" y="2797175"/>
            <a:ext cx="204787" cy="2047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3" name="Oval 92">
            <a:extLst>
              <a:ext uri="{FF2B5EF4-FFF2-40B4-BE49-F238E27FC236}">
                <a16:creationId xmlns:a16="http://schemas.microsoft.com/office/drawing/2014/main" id="{9D2D285E-9DDD-440E-BBAD-FE16C070408C}"/>
              </a:ext>
            </a:extLst>
          </p:cNvPr>
          <p:cNvSpPr/>
          <p:nvPr/>
        </p:nvSpPr>
        <p:spPr>
          <a:xfrm>
            <a:off x="6273800" y="3605213"/>
            <a:ext cx="204788" cy="2047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93">
            <a:extLst>
              <a:ext uri="{FF2B5EF4-FFF2-40B4-BE49-F238E27FC236}">
                <a16:creationId xmlns:a16="http://schemas.microsoft.com/office/drawing/2014/main" id="{C2D81368-4FB5-4EF3-9620-9EC24C84F476}"/>
              </a:ext>
            </a:extLst>
          </p:cNvPr>
          <p:cNvSpPr/>
          <p:nvPr/>
        </p:nvSpPr>
        <p:spPr>
          <a:xfrm>
            <a:off x="6518275" y="2382838"/>
            <a:ext cx="204788" cy="203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5" name="Oval 94">
            <a:extLst>
              <a:ext uri="{FF2B5EF4-FFF2-40B4-BE49-F238E27FC236}">
                <a16:creationId xmlns:a16="http://schemas.microsoft.com/office/drawing/2014/main" id="{1851EDA6-8296-4E37-AC33-ECA181BE0633}"/>
              </a:ext>
            </a:extLst>
          </p:cNvPr>
          <p:cNvSpPr/>
          <p:nvPr/>
        </p:nvSpPr>
        <p:spPr>
          <a:xfrm>
            <a:off x="3476625" y="2466975"/>
            <a:ext cx="204788"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6" name="Oval 95">
            <a:extLst>
              <a:ext uri="{FF2B5EF4-FFF2-40B4-BE49-F238E27FC236}">
                <a16:creationId xmlns:a16="http://schemas.microsoft.com/office/drawing/2014/main" id="{93E13B35-244B-441E-B295-6293E2EBCFA9}"/>
              </a:ext>
            </a:extLst>
          </p:cNvPr>
          <p:cNvSpPr/>
          <p:nvPr/>
        </p:nvSpPr>
        <p:spPr>
          <a:xfrm>
            <a:off x="214313" y="4141788"/>
            <a:ext cx="203200" cy="2047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7" name="Oval 96">
            <a:extLst>
              <a:ext uri="{FF2B5EF4-FFF2-40B4-BE49-F238E27FC236}">
                <a16:creationId xmlns:a16="http://schemas.microsoft.com/office/drawing/2014/main" id="{B02D1A16-876D-4CB0-8893-7DA4103D3ECD}"/>
              </a:ext>
            </a:extLst>
          </p:cNvPr>
          <p:cNvSpPr/>
          <p:nvPr/>
        </p:nvSpPr>
        <p:spPr>
          <a:xfrm>
            <a:off x="3113088" y="5767388"/>
            <a:ext cx="203200" cy="2047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8" name="Oval 97">
            <a:extLst>
              <a:ext uri="{FF2B5EF4-FFF2-40B4-BE49-F238E27FC236}">
                <a16:creationId xmlns:a16="http://schemas.microsoft.com/office/drawing/2014/main" id="{5C928ADF-784B-494B-823F-9B675C5175FE}"/>
              </a:ext>
            </a:extLst>
          </p:cNvPr>
          <p:cNvSpPr/>
          <p:nvPr/>
        </p:nvSpPr>
        <p:spPr>
          <a:xfrm>
            <a:off x="593725" y="6316663"/>
            <a:ext cx="203200" cy="2047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0" name="Oval 99">
            <a:extLst>
              <a:ext uri="{FF2B5EF4-FFF2-40B4-BE49-F238E27FC236}">
                <a16:creationId xmlns:a16="http://schemas.microsoft.com/office/drawing/2014/main" id="{625A4BD6-77F8-479F-A7F8-E65D0A232121}"/>
              </a:ext>
            </a:extLst>
          </p:cNvPr>
          <p:cNvSpPr/>
          <p:nvPr/>
        </p:nvSpPr>
        <p:spPr>
          <a:xfrm>
            <a:off x="3560763" y="5870575"/>
            <a:ext cx="203200" cy="203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1" name="Oval 100">
            <a:extLst>
              <a:ext uri="{FF2B5EF4-FFF2-40B4-BE49-F238E27FC236}">
                <a16:creationId xmlns:a16="http://schemas.microsoft.com/office/drawing/2014/main" id="{45B21414-C8D3-477F-A0BA-2115A948671D}"/>
              </a:ext>
            </a:extLst>
          </p:cNvPr>
          <p:cNvSpPr/>
          <p:nvPr/>
        </p:nvSpPr>
        <p:spPr>
          <a:xfrm>
            <a:off x="3913188" y="5046663"/>
            <a:ext cx="204787" cy="203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 name="Oval 101">
            <a:extLst>
              <a:ext uri="{FF2B5EF4-FFF2-40B4-BE49-F238E27FC236}">
                <a16:creationId xmlns:a16="http://schemas.microsoft.com/office/drawing/2014/main" id="{B6B84173-2BBA-4498-AE29-E55BA97669C9}"/>
              </a:ext>
            </a:extLst>
          </p:cNvPr>
          <p:cNvSpPr/>
          <p:nvPr/>
        </p:nvSpPr>
        <p:spPr>
          <a:xfrm>
            <a:off x="8723313" y="6515100"/>
            <a:ext cx="204787" cy="2047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4" name="Oval 103">
            <a:extLst>
              <a:ext uri="{FF2B5EF4-FFF2-40B4-BE49-F238E27FC236}">
                <a16:creationId xmlns:a16="http://schemas.microsoft.com/office/drawing/2014/main" id="{602C9B2D-71D6-4FB9-B008-3C57F42508BC}"/>
              </a:ext>
            </a:extLst>
          </p:cNvPr>
          <p:cNvSpPr/>
          <p:nvPr/>
        </p:nvSpPr>
        <p:spPr>
          <a:xfrm>
            <a:off x="906463" y="1463675"/>
            <a:ext cx="204787" cy="2047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5396" name="Group 5">
            <a:extLst>
              <a:ext uri="{FF2B5EF4-FFF2-40B4-BE49-F238E27FC236}">
                <a16:creationId xmlns:a16="http://schemas.microsoft.com/office/drawing/2014/main" id="{FA0FA5E8-9A4F-4093-89D0-B17C0FBDCBD2}"/>
              </a:ext>
            </a:extLst>
          </p:cNvPr>
          <p:cNvGrpSpPr>
            <a:grpSpLocks/>
          </p:cNvGrpSpPr>
          <p:nvPr/>
        </p:nvGrpSpPr>
        <p:grpSpPr bwMode="auto">
          <a:xfrm>
            <a:off x="1482725" y="2874963"/>
            <a:ext cx="1936750" cy="2125662"/>
            <a:chOff x="1482056" y="2875653"/>
            <a:chExt cx="1937234" cy="2124621"/>
          </a:xfrm>
        </p:grpSpPr>
        <p:sp>
          <p:nvSpPr>
            <p:cNvPr id="105" name="Oval 104">
              <a:extLst>
                <a:ext uri="{FF2B5EF4-FFF2-40B4-BE49-F238E27FC236}">
                  <a16:creationId xmlns:a16="http://schemas.microsoft.com/office/drawing/2014/main" id="{8B89A888-92C5-4AF2-862A-F844B32B676B}"/>
                </a:ext>
              </a:extLst>
            </p:cNvPr>
            <p:cNvSpPr/>
            <p:nvPr/>
          </p:nvSpPr>
          <p:spPr>
            <a:xfrm>
              <a:off x="2301411" y="2875653"/>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6" name="Oval 105">
              <a:extLst>
                <a:ext uri="{FF2B5EF4-FFF2-40B4-BE49-F238E27FC236}">
                  <a16:creationId xmlns:a16="http://schemas.microsoft.com/office/drawing/2014/main" id="{F1F8866A-2949-4AD2-B8E0-75E588B892D6}"/>
                </a:ext>
              </a:extLst>
            </p:cNvPr>
            <p:cNvSpPr/>
            <p:nvPr/>
          </p:nvSpPr>
          <p:spPr>
            <a:xfrm>
              <a:off x="2634869" y="2970856"/>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7" name="Oval 106">
              <a:extLst>
                <a:ext uri="{FF2B5EF4-FFF2-40B4-BE49-F238E27FC236}">
                  <a16:creationId xmlns:a16="http://schemas.microsoft.com/office/drawing/2014/main" id="{9E06A427-61A6-4501-9BD5-B8F7039576A8}"/>
                </a:ext>
              </a:extLst>
            </p:cNvPr>
            <p:cNvSpPr/>
            <p:nvPr/>
          </p:nvSpPr>
          <p:spPr>
            <a:xfrm>
              <a:off x="2915927" y="3167610"/>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8" name="Oval 107">
              <a:extLst>
                <a:ext uri="{FF2B5EF4-FFF2-40B4-BE49-F238E27FC236}">
                  <a16:creationId xmlns:a16="http://schemas.microsoft.com/office/drawing/2014/main" id="{5AF420F0-D61B-4BF5-9164-631D8A9892EF}"/>
                </a:ext>
              </a:extLst>
            </p:cNvPr>
            <p:cNvSpPr/>
            <p:nvPr/>
          </p:nvSpPr>
          <p:spPr>
            <a:xfrm>
              <a:off x="3128705" y="3410378"/>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9" name="Oval 108">
              <a:extLst>
                <a:ext uri="{FF2B5EF4-FFF2-40B4-BE49-F238E27FC236}">
                  <a16:creationId xmlns:a16="http://schemas.microsoft.com/office/drawing/2014/main" id="{5EB8F0C2-78E7-44ED-AEC2-885F65E737C3}"/>
                </a:ext>
              </a:extLst>
            </p:cNvPr>
            <p:cNvSpPr/>
            <p:nvPr/>
          </p:nvSpPr>
          <p:spPr>
            <a:xfrm>
              <a:off x="3214452" y="3732483"/>
              <a:ext cx="204838"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0" name="Oval 109">
              <a:extLst>
                <a:ext uri="{FF2B5EF4-FFF2-40B4-BE49-F238E27FC236}">
                  <a16:creationId xmlns:a16="http://schemas.microsoft.com/office/drawing/2014/main" id="{9A47E56E-B411-4017-AA1A-4D748859843C}"/>
                </a:ext>
              </a:extLst>
            </p:cNvPr>
            <p:cNvSpPr/>
            <p:nvPr/>
          </p:nvSpPr>
          <p:spPr>
            <a:xfrm>
              <a:off x="3177930" y="4054587"/>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6" name="Oval 115">
              <a:extLst>
                <a:ext uri="{FF2B5EF4-FFF2-40B4-BE49-F238E27FC236}">
                  <a16:creationId xmlns:a16="http://schemas.microsoft.com/office/drawing/2014/main" id="{292788A0-8559-49B3-94F9-8053CF38D941}"/>
                </a:ext>
              </a:extLst>
            </p:cNvPr>
            <p:cNvSpPr/>
            <p:nvPr/>
          </p:nvSpPr>
          <p:spPr>
            <a:xfrm>
              <a:off x="3054074" y="4346544"/>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7" name="Oval 116">
              <a:extLst>
                <a:ext uri="{FF2B5EF4-FFF2-40B4-BE49-F238E27FC236}">
                  <a16:creationId xmlns:a16="http://schemas.microsoft.com/office/drawing/2014/main" id="{AE8F3F49-05F9-456E-8BE8-E5F3FE374266}"/>
                </a:ext>
              </a:extLst>
            </p:cNvPr>
            <p:cNvSpPr/>
            <p:nvPr/>
          </p:nvSpPr>
          <p:spPr>
            <a:xfrm>
              <a:off x="2847647" y="4589313"/>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8" name="Oval 117">
              <a:extLst>
                <a:ext uri="{FF2B5EF4-FFF2-40B4-BE49-F238E27FC236}">
                  <a16:creationId xmlns:a16="http://schemas.microsoft.com/office/drawing/2014/main" id="{FDAD1D0D-6EF7-46CE-AD96-C413F7B3860C}"/>
                </a:ext>
              </a:extLst>
            </p:cNvPr>
            <p:cNvSpPr/>
            <p:nvPr/>
          </p:nvSpPr>
          <p:spPr>
            <a:xfrm>
              <a:off x="2555474" y="4730531"/>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9" name="Oval 118">
              <a:extLst>
                <a:ext uri="{FF2B5EF4-FFF2-40B4-BE49-F238E27FC236}">
                  <a16:creationId xmlns:a16="http://schemas.microsoft.com/office/drawing/2014/main" id="{771BCBDA-FBCE-423E-A9FD-3485B3473168}"/>
                </a:ext>
              </a:extLst>
            </p:cNvPr>
            <p:cNvSpPr/>
            <p:nvPr/>
          </p:nvSpPr>
          <p:spPr>
            <a:xfrm>
              <a:off x="2253774" y="4795587"/>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0" name="Oval 119">
              <a:extLst>
                <a:ext uri="{FF2B5EF4-FFF2-40B4-BE49-F238E27FC236}">
                  <a16:creationId xmlns:a16="http://schemas.microsoft.com/office/drawing/2014/main" id="{1183821A-C2B9-4196-9465-DFC319C412A6}"/>
                </a:ext>
              </a:extLst>
            </p:cNvPr>
            <p:cNvSpPr/>
            <p:nvPr/>
          </p:nvSpPr>
          <p:spPr>
            <a:xfrm>
              <a:off x="1920315" y="4735292"/>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1" name="Oval 120">
              <a:extLst>
                <a:ext uri="{FF2B5EF4-FFF2-40B4-BE49-F238E27FC236}">
                  <a16:creationId xmlns:a16="http://schemas.microsoft.com/office/drawing/2014/main" id="{78174BD9-FCA0-49A0-8655-5937EC547693}"/>
                </a:ext>
              </a:extLst>
            </p:cNvPr>
            <p:cNvSpPr/>
            <p:nvPr/>
          </p:nvSpPr>
          <p:spPr>
            <a:xfrm>
              <a:off x="1669428" y="4578206"/>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 name="Oval 121">
              <a:extLst>
                <a:ext uri="{FF2B5EF4-FFF2-40B4-BE49-F238E27FC236}">
                  <a16:creationId xmlns:a16="http://schemas.microsoft.com/office/drawing/2014/main" id="{2BDC25C0-A806-4F48-B085-77B992C8621D}"/>
                </a:ext>
              </a:extLst>
            </p:cNvPr>
            <p:cNvSpPr/>
            <p:nvPr/>
          </p:nvSpPr>
          <p:spPr>
            <a:xfrm>
              <a:off x="2012414" y="2889933"/>
              <a:ext cx="204839" cy="20310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3" name="Oval 122">
              <a:extLst>
                <a:ext uri="{FF2B5EF4-FFF2-40B4-BE49-F238E27FC236}">
                  <a16:creationId xmlns:a16="http://schemas.microsoft.com/office/drawing/2014/main" id="{7BB6D3C9-862F-4575-8FF3-4EDACA947B55}"/>
                </a:ext>
              </a:extLst>
            </p:cNvPr>
            <p:cNvSpPr/>
            <p:nvPr/>
          </p:nvSpPr>
          <p:spPr>
            <a:xfrm>
              <a:off x="1482056" y="4365585"/>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55397" name="Group 123">
            <a:extLst>
              <a:ext uri="{FF2B5EF4-FFF2-40B4-BE49-F238E27FC236}">
                <a16:creationId xmlns:a16="http://schemas.microsoft.com/office/drawing/2014/main" id="{CDF60006-F5B3-4131-BE25-8658AE60CB33}"/>
              </a:ext>
            </a:extLst>
          </p:cNvPr>
          <p:cNvGrpSpPr>
            <a:grpSpLocks/>
          </p:cNvGrpSpPr>
          <p:nvPr/>
        </p:nvGrpSpPr>
        <p:grpSpPr bwMode="auto">
          <a:xfrm>
            <a:off x="3657600" y="2273300"/>
            <a:ext cx="1936750" cy="2125663"/>
            <a:chOff x="1482056" y="2875653"/>
            <a:chExt cx="1937234" cy="2124621"/>
          </a:xfrm>
        </p:grpSpPr>
        <p:sp>
          <p:nvSpPr>
            <p:cNvPr id="125" name="Oval 124">
              <a:extLst>
                <a:ext uri="{FF2B5EF4-FFF2-40B4-BE49-F238E27FC236}">
                  <a16:creationId xmlns:a16="http://schemas.microsoft.com/office/drawing/2014/main" id="{1C20B5B5-5237-4129-B72D-F770E29223C5}"/>
                </a:ext>
              </a:extLst>
            </p:cNvPr>
            <p:cNvSpPr/>
            <p:nvPr/>
          </p:nvSpPr>
          <p:spPr>
            <a:xfrm>
              <a:off x="2301411" y="2875653"/>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6" name="Oval 125">
              <a:extLst>
                <a:ext uri="{FF2B5EF4-FFF2-40B4-BE49-F238E27FC236}">
                  <a16:creationId xmlns:a16="http://schemas.microsoft.com/office/drawing/2014/main" id="{66A23A33-95C1-42D7-A351-DABEC8162470}"/>
                </a:ext>
              </a:extLst>
            </p:cNvPr>
            <p:cNvSpPr/>
            <p:nvPr/>
          </p:nvSpPr>
          <p:spPr>
            <a:xfrm>
              <a:off x="2634869" y="2970856"/>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7" name="Oval 126">
              <a:extLst>
                <a:ext uri="{FF2B5EF4-FFF2-40B4-BE49-F238E27FC236}">
                  <a16:creationId xmlns:a16="http://schemas.microsoft.com/office/drawing/2014/main" id="{10A39A61-D8DA-4463-9800-EDE63ACD58A9}"/>
                </a:ext>
              </a:extLst>
            </p:cNvPr>
            <p:cNvSpPr/>
            <p:nvPr/>
          </p:nvSpPr>
          <p:spPr>
            <a:xfrm>
              <a:off x="2915927" y="3167610"/>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8" name="Oval 127">
              <a:extLst>
                <a:ext uri="{FF2B5EF4-FFF2-40B4-BE49-F238E27FC236}">
                  <a16:creationId xmlns:a16="http://schemas.microsoft.com/office/drawing/2014/main" id="{088389F6-7172-41A5-81BA-85A795EDB5D2}"/>
                </a:ext>
              </a:extLst>
            </p:cNvPr>
            <p:cNvSpPr/>
            <p:nvPr/>
          </p:nvSpPr>
          <p:spPr>
            <a:xfrm>
              <a:off x="3128705" y="3410379"/>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9" name="Oval 128">
              <a:extLst>
                <a:ext uri="{FF2B5EF4-FFF2-40B4-BE49-F238E27FC236}">
                  <a16:creationId xmlns:a16="http://schemas.microsoft.com/office/drawing/2014/main" id="{A20F111F-6D89-4077-AEA7-438E658DDD62}"/>
                </a:ext>
              </a:extLst>
            </p:cNvPr>
            <p:cNvSpPr/>
            <p:nvPr/>
          </p:nvSpPr>
          <p:spPr>
            <a:xfrm>
              <a:off x="3214452" y="3732483"/>
              <a:ext cx="204838"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0" name="Oval 129">
              <a:extLst>
                <a:ext uri="{FF2B5EF4-FFF2-40B4-BE49-F238E27FC236}">
                  <a16:creationId xmlns:a16="http://schemas.microsoft.com/office/drawing/2014/main" id="{00DAE49E-1B29-48CC-BB62-72A97823C038}"/>
                </a:ext>
              </a:extLst>
            </p:cNvPr>
            <p:cNvSpPr/>
            <p:nvPr/>
          </p:nvSpPr>
          <p:spPr>
            <a:xfrm>
              <a:off x="3177930" y="4054588"/>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1" name="Oval 130">
              <a:extLst>
                <a:ext uri="{FF2B5EF4-FFF2-40B4-BE49-F238E27FC236}">
                  <a16:creationId xmlns:a16="http://schemas.microsoft.com/office/drawing/2014/main" id="{5B84887A-E80E-4847-85D8-428B15CE5EB7}"/>
                </a:ext>
              </a:extLst>
            </p:cNvPr>
            <p:cNvSpPr/>
            <p:nvPr/>
          </p:nvSpPr>
          <p:spPr>
            <a:xfrm>
              <a:off x="3054074" y="4346545"/>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2" name="Oval 131">
              <a:extLst>
                <a:ext uri="{FF2B5EF4-FFF2-40B4-BE49-F238E27FC236}">
                  <a16:creationId xmlns:a16="http://schemas.microsoft.com/office/drawing/2014/main" id="{118A1F49-65DE-4FDE-9F97-13488467CD59}"/>
                </a:ext>
              </a:extLst>
            </p:cNvPr>
            <p:cNvSpPr/>
            <p:nvPr/>
          </p:nvSpPr>
          <p:spPr>
            <a:xfrm>
              <a:off x="2847647" y="4589313"/>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3" name="Oval 132">
              <a:extLst>
                <a:ext uri="{FF2B5EF4-FFF2-40B4-BE49-F238E27FC236}">
                  <a16:creationId xmlns:a16="http://schemas.microsoft.com/office/drawing/2014/main" id="{37F69321-BB6C-4BF9-929F-36A69E72F196}"/>
                </a:ext>
              </a:extLst>
            </p:cNvPr>
            <p:cNvSpPr/>
            <p:nvPr/>
          </p:nvSpPr>
          <p:spPr>
            <a:xfrm>
              <a:off x="2555474" y="4730531"/>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4" name="Oval 133">
              <a:extLst>
                <a:ext uri="{FF2B5EF4-FFF2-40B4-BE49-F238E27FC236}">
                  <a16:creationId xmlns:a16="http://schemas.microsoft.com/office/drawing/2014/main" id="{D74AB36E-C6D5-4D58-BE10-8D434821196D}"/>
                </a:ext>
              </a:extLst>
            </p:cNvPr>
            <p:cNvSpPr/>
            <p:nvPr/>
          </p:nvSpPr>
          <p:spPr>
            <a:xfrm>
              <a:off x="2253774" y="4795586"/>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5" name="Oval 134">
              <a:extLst>
                <a:ext uri="{FF2B5EF4-FFF2-40B4-BE49-F238E27FC236}">
                  <a16:creationId xmlns:a16="http://schemas.microsoft.com/office/drawing/2014/main" id="{90170981-454C-4E76-BC7F-93D71397CDAE}"/>
                </a:ext>
              </a:extLst>
            </p:cNvPr>
            <p:cNvSpPr/>
            <p:nvPr/>
          </p:nvSpPr>
          <p:spPr>
            <a:xfrm>
              <a:off x="1920315" y="4735291"/>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6" name="Oval 135">
              <a:extLst>
                <a:ext uri="{FF2B5EF4-FFF2-40B4-BE49-F238E27FC236}">
                  <a16:creationId xmlns:a16="http://schemas.microsoft.com/office/drawing/2014/main" id="{9DC2EAA9-6D0D-4040-8954-0983B8296CA2}"/>
                </a:ext>
              </a:extLst>
            </p:cNvPr>
            <p:cNvSpPr/>
            <p:nvPr/>
          </p:nvSpPr>
          <p:spPr>
            <a:xfrm>
              <a:off x="1669428" y="4578206"/>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7" name="Oval 136">
              <a:extLst>
                <a:ext uri="{FF2B5EF4-FFF2-40B4-BE49-F238E27FC236}">
                  <a16:creationId xmlns:a16="http://schemas.microsoft.com/office/drawing/2014/main" id="{D70A628D-B605-4C9F-8932-6A6957940B08}"/>
                </a:ext>
              </a:extLst>
            </p:cNvPr>
            <p:cNvSpPr/>
            <p:nvPr/>
          </p:nvSpPr>
          <p:spPr>
            <a:xfrm>
              <a:off x="2012414" y="2889934"/>
              <a:ext cx="204839" cy="20310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8" name="Oval 137">
              <a:extLst>
                <a:ext uri="{FF2B5EF4-FFF2-40B4-BE49-F238E27FC236}">
                  <a16:creationId xmlns:a16="http://schemas.microsoft.com/office/drawing/2014/main" id="{19586BEB-880A-46B4-9171-F165E0D2A216}"/>
                </a:ext>
              </a:extLst>
            </p:cNvPr>
            <p:cNvSpPr/>
            <p:nvPr/>
          </p:nvSpPr>
          <p:spPr>
            <a:xfrm>
              <a:off x="1482056" y="4365585"/>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55398" name="Group 138">
            <a:extLst>
              <a:ext uri="{FF2B5EF4-FFF2-40B4-BE49-F238E27FC236}">
                <a16:creationId xmlns:a16="http://schemas.microsoft.com/office/drawing/2014/main" id="{AAE30886-B8AD-4F5D-ADB4-B0A2B4291D53}"/>
              </a:ext>
            </a:extLst>
          </p:cNvPr>
          <p:cNvGrpSpPr>
            <a:grpSpLocks/>
          </p:cNvGrpSpPr>
          <p:nvPr/>
        </p:nvGrpSpPr>
        <p:grpSpPr bwMode="auto">
          <a:xfrm>
            <a:off x="6154738" y="2719388"/>
            <a:ext cx="1938337" cy="2124075"/>
            <a:chOff x="1482056" y="2875653"/>
            <a:chExt cx="1937234" cy="2124621"/>
          </a:xfrm>
        </p:grpSpPr>
        <p:sp>
          <p:nvSpPr>
            <p:cNvPr id="140" name="Oval 139">
              <a:extLst>
                <a:ext uri="{FF2B5EF4-FFF2-40B4-BE49-F238E27FC236}">
                  <a16:creationId xmlns:a16="http://schemas.microsoft.com/office/drawing/2014/main" id="{52FCC678-F411-4B48-93CB-491A5044F7F4}"/>
                </a:ext>
              </a:extLst>
            </p:cNvPr>
            <p:cNvSpPr/>
            <p:nvPr/>
          </p:nvSpPr>
          <p:spPr>
            <a:xfrm>
              <a:off x="2300740" y="2875653"/>
              <a:ext cx="204670"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1" name="Oval 140">
              <a:extLst>
                <a:ext uri="{FF2B5EF4-FFF2-40B4-BE49-F238E27FC236}">
                  <a16:creationId xmlns:a16="http://schemas.microsoft.com/office/drawing/2014/main" id="{B8722D5B-9EA9-4569-BAD7-7F7DBD13DFF1}"/>
                </a:ext>
              </a:extLst>
            </p:cNvPr>
            <p:cNvSpPr/>
            <p:nvPr/>
          </p:nvSpPr>
          <p:spPr>
            <a:xfrm>
              <a:off x="2633925" y="2970927"/>
              <a:ext cx="204670"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2" name="Oval 141">
              <a:extLst>
                <a:ext uri="{FF2B5EF4-FFF2-40B4-BE49-F238E27FC236}">
                  <a16:creationId xmlns:a16="http://schemas.microsoft.com/office/drawing/2014/main" id="{43A4F59D-40C7-4CB1-A93B-24ABCDE9EB54}"/>
                </a:ext>
              </a:extLst>
            </p:cNvPr>
            <p:cNvSpPr/>
            <p:nvPr/>
          </p:nvSpPr>
          <p:spPr>
            <a:xfrm>
              <a:off x="2914752" y="3167828"/>
              <a:ext cx="204671"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 name="Oval 142">
              <a:extLst>
                <a:ext uri="{FF2B5EF4-FFF2-40B4-BE49-F238E27FC236}">
                  <a16:creationId xmlns:a16="http://schemas.microsoft.com/office/drawing/2014/main" id="{0F0AF505-D777-429E-8CB4-E3F777B8F8BD}"/>
                </a:ext>
              </a:extLst>
            </p:cNvPr>
            <p:cNvSpPr/>
            <p:nvPr/>
          </p:nvSpPr>
          <p:spPr>
            <a:xfrm>
              <a:off x="3127356" y="3410778"/>
              <a:ext cx="204671"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4" name="Oval 143">
              <a:extLst>
                <a:ext uri="{FF2B5EF4-FFF2-40B4-BE49-F238E27FC236}">
                  <a16:creationId xmlns:a16="http://schemas.microsoft.com/office/drawing/2014/main" id="{CC5D2C2E-746C-41A6-B5F5-60F3A44169A9}"/>
                </a:ext>
              </a:extLst>
            </p:cNvPr>
            <p:cNvSpPr/>
            <p:nvPr/>
          </p:nvSpPr>
          <p:spPr>
            <a:xfrm>
              <a:off x="3214620" y="3733123"/>
              <a:ext cx="204670"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5" name="Oval 144">
              <a:extLst>
                <a:ext uri="{FF2B5EF4-FFF2-40B4-BE49-F238E27FC236}">
                  <a16:creationId xmlns:a16="http://schemas.microsoft.com/office/drawing/2014/main" id="{52AEB9AC-6F63-4623-9544-13B44D27A9E8}"/>
                </a:ext>
              </a:extLst>
            </p:cNvPr>
            <p:cNvSpPr/>
            <p:nvPr/>
          </p:nvSpPr>
          <p:spPr>
            <a:xfrm>
              <a:off x="3178127" y="4053881"/>
              <a:ext cx="203084"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6" name="Oval 145">
              <a:extLst>
                <a:ext uri="{FF2B5EF4-FFF2-40B4-BE49-F238E27FC236}">
                  <a16:creationId xmlns:a16="http://schemas.microsoft.com/office/drawing/2014/main" id="{6644B365-1E00-45D8-897A-148B9351376D}"/>
                </a:ext>
              </a:extLst>
            </p:cNvPr>
            <p:cNvSpPr/>
            <p:nvPr/>
          </p:nvSpPr>
          <p:spPr>
            <a:xfrm>
              <a:off x="3054373" y="4346056"/>
              <a:ext cx="204671"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7" name="Oval 146">
              <a:extLst>
                <a:ext uri="{FF2B5EF4-FFF2-40B4-BE49-F238E27FC236}">
                  <a16:creationId xmlns:a16="http://schemas.microsoft.com/office/drawing/2014/main" id="{5FA2FE19-00BE-41D3-8BD1-3A0737007D9E}"/>
                </a:ext>
              </a:extLst>
            </p:cNvPr>
            <p:cNvSpPr/>
            <p:nvPr/>
          </p:nvSpPr>
          <p:spPr>
            <a:xfrm>
              <a:off x="2848115" y="4589005"/>
              <a:ext cx="204671"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8" name="Oval 147">
              <a:extLst>
                <a:ext uri="{FF2B5EF4-FFF2-40B4-BE49-F238E27FC236}">
                  <a16:creationId xmlns:a16="http://schemas.microsoft.com/office/drawing/2014/main" id="{74B32CC4-510F-4F78-9ED0-34AF4DAC042C}"/>
                </a:ext>
              </a:extLst>
            </p:cNvPr>
            <p:cNvSpPr/>
            <p:nvPr/>
          </p:nvSpPr>
          <p:spPr>
            <a:xfrm>
              <a:off x="2556181" y="4731917"/>
              <a:ext cx="203084"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9" name="Oval 148">
              <a:extLst>
                <a:ext uri="{FF2B5EF4-FFF2-40B4-BE49-F238E27FC236}">
                  <a16:creationId xmlns:a16="http://schemas.microsoft.com/office/drawing/2014/main" id="{D897B793-8510-4E7F-BE7C-B38185BC4766}"/>
                </a:ext>
              </a:extLst>
            </p:cNvPr>
            <p:cNvSpPr/>
            <p:nvPr/>
          </p:nvSpPr>
          <p:spPr>
            <a:xfrm>
              <a:off x="2253142" y="4795433"/>
              <a:ext cx="204670"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0" name="Oval 149">
              <a:extLst>
                <a:ext uri="{FF2B5EF4-FFF2-40B4-BE49-F238E27FC236}">
                  <a16:creationId xmlns:a16="http://schemas.microsoft.com/office/drawing/2014/main" id="{F408B421-DB60-494D-90EA-FABC63FDB1FD}"/>
                </a:ext>
              </a:extLst>
            </p:cNvPr>
            <p:cNvSpPr/>
            <p:nvPr/>
          </p:nvSpPr>
          <p:spPr>
            <a:xfrm>
              <a:off x="1919957" y="4735093"/>
              <a:ext cx="204670"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1" name="Oval 150">
              <a:extLst>
                <a:ext uri="{FF2B5EF4-FFF2-40B4-BE49-F238E27FC236}">
                  <a16:creationId xmlns:a16="http://schemas.microsoft.com/office/drawing/2014/main" id="{2FB81A12-8AD9-4F74-9C01-349734AFD7A4}"/>
                </a:ext>
              </a:extLst>
            </p:cNvPr>
            <p:cNvSpPr/>
            <p:nvPr/>
          </p:nvSpPr>
          <p:spPr>
            <a:xfrm>
              <a:off x="1669274" y="4577890"/>
              <a:ext cx="204670"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2" name="Oval 151">
              <a:extLst>
                <a:ext uri="{FF2B5EF4-FFF2-40B4-BE49-F238E27FC236}">
                  <a16:creationId xmlns:a16="http://schemas.microsoft.com/office/drawing/2014/main" id="{68E754DC-9017-4654-A3B4-370AA4A9424E}"/>
                </a:ext>
              </a:extLst>
            </p:cNvPr>
            <p:cNvSpPr/>
            <p:nvPr/>
          </p:nvSpPr>
          <p:spPr>
            <a:xfrm>
              <a:off x="2011979" y="2889944"/>
              <a:ext cx="204670"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3" name="Oval 152">
              <a:extLst>
                <a:ext uri="{FF2B5EF4-FFF2-40B4-BE49-F238E27FC236}">
                  <a16:creationId xmlns:a16="http://schemas.microsoft.com/office/drawing/2014/main" id="{6F196380-A07C-4868-902A-A6B26CF1BF82}"/>
                </a:ext>
              </a:extLst>
            </p:cNvPr>
            <p:cNvSpPr/>
            <p:nvPr/>
          </p:nvSpPr>
          <p:spPr>
            <a:xfrm>
              <a:off x="1482056" y="4366698"/>
              <a:ext cx="204670"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55399" name="Group 153">
            <a:extLst>
              <a:ext uri="{FF2B5EF4-FFF2-40B4-BE49-F238E27FC236}">
                <a16:creationId xmlns:a16="http://schemas.microsoft.com/office/drawing/2014/main" id="{7D516D21-8D42-4673-8947-C3E96AF59916}"/>
              </a:ext>
            </a:extLst>
          </p:cNvPr>
          <p:cNvGrpSpPr>
            <a:grpSpLocks/>
          </p:cNvGrpSpPr>
          <p:nvPr/>
        </p:nvGrpSpPr>
        <p:grpSpPr bwMode="auto">
          <a:xfrm>
            <a:off x="8829675" y="3133725"/>
            <a:ext cx="1936750" cy="2125663"/>
            <a:chOff x="1482056" y="2875653"/>
            <a:chExt cx="1937234" cy="2124621"/>
          </a:xfrm>
        </p:grpSpPr>
        <p:sp>
          <p:nvSpPr>
            <p:cNvPr id="155" name="Oval 154">
              <a:extLst>
                <a:ext uri="{FF2B5EF4-FFF2-40B4-BE49-F238E27FC236}">
                  <a16:creationId xmlns:a16="http://schemas.microsoft.com/office/drawing/2014/main" id="{5E79C656-524C-41B8-8201-546A3E03AE60}"/>
                </a:ext>
              </a:extLst>
            </p:cNvPr>
            <p:cNvSpPr/>
            <p:nvPr/>
          </p:nvSpPr>
          <p:spPr>
            <a:xfrm>
              <a:off x="2301411" y="2875653"/>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6" name="Oval 155">
              <a:extLst>
                <a:ext uri="{FF2B5EF4-FFF2-40B4-BE49-F238E27FC236}">
                  <a16:creationId xmlns:a16="http://schemas.microsoft.com/office/drawing/2014/main" id="{F5FFD26D-4006-454A-9906-9F2E68AB4AA1}"/>
                </a:ext>
              </a:extLst>
            </p:cNvPr>
            <p:cNvSpPr/>
            <p:nvPr/>
          </p:nvSpPr>
          <p:spPr>
            <a:xfrm>
              <a:off x="2634869" y="2970856"/>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7" name="Oval 156">
              <a:extLst>
                <a:ext uri="{FF2B5EF4-FFF2-40B4-BE49-F238E27FC236}">
                  <a16:creationId xmlns:a16="http://schemas.microsoft.com/office/drawing/2014/main" id="{5309ABDC-0D6B-412E-8721-026A11C65A9D}"/>
                </a:ext>
              </a:extLst>
            </p:cNvPr>
            <p:cNvSpPr/>
            <p:nvPr/>
          </p:nvSpPr>
          <p:spPr>
            <a:xfrm>
              <a:off x="2915927" y="3167610"/>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8" name="Oval 157">
              <a:extLst>
                <a:ext uri="{FF2B5EF4-FFF2-40B4-BE49-F238E27FC236}">
                  <a16:creationId xmlns:a16="http://schemas.microsoft.com/office/drawing/2014/main" id="{2FA94818-8AE7-43AD-96AA-7CCDF8668857}"/>
                </a:ext>
              </a:extLst>
            </p:cNvPr>
            <p:cNvSpPr/>
            <p:nvPr/>
          </p:nvSpPr>
          <p:spPr>
            <a:xfrm>
              <a:off x="3128705" y="3410379"/>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9" name="Oval 158">
              <a:extLst>
                <a:ext uri="{FF2B5EF4-FFF2-40B4-BE49-F238E27FC236}">
                  <a16:creationId xmlns:a16="http://schemas.microsoft.com/office/drawing/2014/main" id="{241A662A-509D-4E58-9340-C7D3E42114FB}"/>
                </a:ext>
              </a:extLst>
            </p:cNvPr>
            <p:cNvSpPr/>
            <p:nvPr/>
          </p:nvSpPr>
          <p:spPr>
            <a:xfrm>
              <a:off x="3214452" y="3732483"/>
              <a:ext cx="204838"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0" name="Oval 159">
              <a:extLst>
                <a:ext uri="{FF2B5EF4-FFF2-40B4-BE49-F238E27FC236}">
                  <a16:creationId xmlns:a16="http://schemas.microsoft.com/office/drawing/2014/main" id="{3C8E9F42-65F7-475C-9267-D78529ECE70E}"/>
                </a:ext>
              </a:extLst>
            </p:cNvPr>
            <p:cNvSpPr/>
            <p:nvPr/>
          </p:nvSpPr>
          <p:spPr>
            <a:xfrm>
              <a:off x="3177930" y="4054588"/>
              <a:ext cx="203251"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1" name="Oval 160">
              <a:extLst>
                <a:ext uri="{FF2B5EF4-FFF2-40B4-BE49-F238E27FC236}">
                  <a16:creationId xmlns:a16="http://schemas.microsoft.com/office/drawing/2014/main" id="{CB352076-3D71-491C-B0CC-E6EC649991B4}"/>
                </a:ext>
              </a:extLst>
            </p:cNvPr>
            <p:cNvSpPr/>
            <p:nvPr/>
          </p:nvSpPr>
          <p:spPr>
            <a:xfrm>
              <a:off x="3054074" y="4346545"/>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2" name="Oval 161">
              <a:extLst>
                <a:ext uri="{FF2B5EF4-FFF2-40B4-BE49-F238E27FC236}">
                  <a16:creationId xmlns:a16="http://schemas.microsoft.com/office/drawing/2014/main" id="{E31EB317-CB04-41FF-AFD1-4F704858907E}"/>
                </a:ext>
              </a:extLst>
            </p:cNvPr>
            <p:cNvSpPr/>
            <p:nvPr/>
          </p:nvSpPr>
          <p:spPr>
            <a:xfrm>
              <a:off x="2847647" y="4589313"/>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 name="Oval 162">
              <a:extLst>
                <a:ext uri="{FF2B5EF4-FFF2-40B4-BE49-F238E27FC236}">
                  <a16:creationId xmlns:a16="http://schemas.microsoft.com/office/drawing/2014/main" id="{E4EF929C-7EC2-4B54-A3F1-230CB55A838E}"/>
                </a:ext>
              </a:extLst>
            </p:cNvPr>
            <p:cNvSpPr/>
            <p:nvPr/>
          </p:nvSpPr>
          <p:spPr>
            <a:xfrm>
              <a:off x="2555474" y="4730531"/>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4" name="Oval 163">
              <a:extLst>
                <a:ext uri="{FF2B5EF4-FFF2-40B4-BE49-F238E27FC236}">
                  <a16:creationId xmlns:a16="http://schemas.microsoft.com/office/drawing/2014/main" id="{7A07370A-60C3-44E1-A228-57422E54C5D3}"/>
                </a:ext>
              </a:extLst>
            </p:cNvPr>
            <p:cNvSpPr/>
            <p:nvPr/>
          </p:nvSpPr>
          <p:spPr>
            <a:xfrm>
              <a:off x="2253774" y="4795586"/>
              <a:ext cx="204839"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5" name="Oval 164">
              <a:extLst>
                <a:ext uri="{FF2B5EF4-FFF2-40B4-BE49-F238E27FC236}">
                  <a16:creationId xmlns:a16="http://schemas.microsoft.com/office/drawing/2014/main" id="{88CE0419-6C04-43A6-B382-DB4300229447}"/>
                </a:ext>
              </a:extLst>
            </p:cNvPr>
            <p:cNvSpPr/>
            <p:nvPr/>
          </p:nvSpPr>
          <p:spPr>
            <a:xfrm>
              <a:off x="1920315" y="4735291"/>
              <a:ext cx="203251" cy="204688"/>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6" name="Oval 165">
              <a:extLst>
                <a:ext uri="{FF2B5EF4-FFF2-40B4-BE49-F238E27FC236}">
                  <a16:creationId xmlns:a16="http://schemas.microsoft.com/office/drawing/2014/main" id="{06F1D050-E7F4-430D-A41B-754048ADADD1}"/>
                </a:ext>
              </a:extLst>
            </p:cNvPr>
            <p:cNvSpPr/>
            <p:nvPr/>
          </p:nvSpPr>
          <p:spPr>
            <a:xfrm>
              <a:off x="1669428" y="4578206"/>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7" name="Oval 166">
              <a:extLst>
                <a:ext uri="{FF2B5EF4-FFF2-40B4-BE49-F238E27FC236}">
                  <a16:creationId xmlns:a16="http://schemas.microsoft.com/office/drawing/2014/main" id="{7F48D1F5-76CD-47D5-85C8-5450BE69FE5F}"/>
                </a:ext>
              </a:extLst>
            </p:cNvPr>
            <p:cNvSpPr/>
            <p:nvPr/>
          </p:nvSpPr>
          <p:spPr>
            <a:xfrm>
              <a:off x="2012414" y="2889934"/>
              <a:ext cx="204839" cy="20310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8" name="Oval 167">
              <a:extLst>
                <a:ext uri="{FF2B5EF4-FFF2-40B4-BE49-F238E27FC236}">
                  <a16:creationId xmlns:a16="http://schemas.microsoft.com/office/drawing/2014/main" id="{F9F23121-9A30-4FA6-884E-A14DE3F1CAE2}"/>
                </a:ext>
              </a:extLst>
            </p:cNvPr>
            <p:cNvSpPr/>
            <p:nvPr/>
          </p:nvSpPr>
          <p:spPr>
            <a:xfrm>
              <a:off x="1482056" y="4365585"/>
              <a:ext cx="204839" cy="204687"/>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55400" name="Group 183">
            <a:extLst>
              <a:ext uri="{FF2B5EF4-FFF2-40B4-BE49-F238E27FC236}">
                <a16:creationId xmlns:a16="http://schemas.microsoft.com/office/drawing/2014/main" id="{44C0CFB8-2492-4FDA-BF20-38287CF0E821}"/>
              </a:ext>
            </a:extLst>
          </p:cNvPr>
          <p:cNvGrpSpPr>
            <a:grpSpLocks/>
          </p:cNvGrpSpPr>
          <p:nvPr/>
        </p:nvGrpSpPr>
        <p:grpSpPr bwMode="auto">
          <a:xfrm>
            <a:off x="3155950" y="4732338"/>
            <a:ext cx="1936750" cy="2124075"/>
            <a:chOff x="1482056" y="2875653"/>
            <a:chExt cx="1937234" cy="2124621"/>
          </a:xfrm>
        </p:grpSpPr>
        <p:sp>
          <p:nvSpPr>
            <p:cNvPr id="185" name="Oval 184">
              <a:extLst>
                <a:ext uri="{FF2B5EF4-FFF2-40B4-BE49-F238E27FC236}">
                  <a16:creationId xmlns:a16="http://schemas.microsoft.com/office/drawing/2014/main" id="{0F33F8B7-9650-42EC-8E5E-DCF5CEBA88C6}"/>
                </a:ext>
              </a:extLst>
            </p:cNvPr>
            <p:cNvSpPr/>
            <p:nvPr/>
          </p:nvSpPr>
          <p:spPr>
            <a:xfrm>
              <a:off x="2301411" y="2875653"/>
              <a:ext cx="204839"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6" name="Oval 185">
              <a:extLst>
                <a:ext uri="{FF2B5EF4-FFF2-40B4-BE49-F238E27FC236}">
                  <a16:creationId xmlns:a16="http://schemas.microsoft.com/office/drawing/2014/main" id="{108168E5-4179-4BE6-99B4-D1A9F8B9A1B5}"/>
                </a:ext>
              </a:extLst>
            </p:cNvPr>
            <p:cNvSpPr/>
            <p:nvPr/>
          </p:nvSpPr>
          <p:spPr>
            <a:xfrm>
              <a:off x="2634869" y="2970927"/>
              <a:ext cx="203251"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7" name="Oval 186">
              <a:extLst>
                <a:ext uri="{FF2B5EF4-FFF2-40B4-BE49-F238E27FC236}">
                  <a16:creationId xmlns:a16="http://schemas.microsoft.com/office/drawing/2014/main" id="{CF056442-701B-4C0E-9D85-643F3CD1774C}"/>
                </a:ext>
              </a:extLst>
            </p:cNvPr>
            <p:cNvSpPr/>
            <p:nvPr/>
          </p:nvSpPr>
          <p:spPr>
            <a:xfrm>
              <a:off x="2915927" y="3167828"/>
              <a:ext cx="203251"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8" name="Oval 187">
              <a:extLst>
                <a:ext uri="{FF2B5EF4-FFF2-40B4-BE49-F238E27FC236}">
                  <a16:creationId xmlns:a16="http://schemas.microsoft.com/office/drawing/2014/main" id="{57E7483C-EB2D-4B73-9914-F83E2FD59C94}"/>
                </a:ext>
              </a:extLst>
            </p:cNvPr>
            <p:cNvSpPr/>
            <p:nvPr/>
          </p:nvSpPr>
          <p:spPr>
            <a:xfrm>
              <a:off x="3128705" y="3410778"/>
              <a:ext cx="203251"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9" name="Oval 188">
              <a:extLst>
                <a:ext uri="{FF2B5EF4-FFF2-40B4-BE49-F238E27FC236}">
                  <a16:creationId xmlns:a16="http://schemas.microsoft.com/office/drawing/2014/main" id="{0BFB6D94-317F-47B6-BBD1-58CB988E41FE}"/>
                </a:ext>
              </a:extLst>
            </p:cNvPr>
            <p:cNvSpPr/>
            <p:nvPr/>
          </p:nvSpPr>
          <p:spPr>
            <a:xfrm>
              <a:off x="3214452" y="3733123"/>
              <a:ext cx="204838"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0" name="Oval 189">
              <a:extLst>
                <a:ext uri="{FF2B5EF4-FFF2-40B4-BE49-F238E27FC236}">
                  <a16:creationId xmlns:a16="http://schemas.microsoft.com/office/drawing/2014/main" id="{389DA80C-0895-4511-B554-4F72E31BAE94}"/>
                </a:ext>
              </a:extLst>
            </p:cNvPr>
            <p:cNvSpPr/>
            <p:nvPr/>
          </p:nvSpPr>
          <p:spPr>
            <a:xfrm>
              <a:off x="3177930" y="4053881"/>
              <a:ext cx="203251"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1" name="Oval 190">
              <a:extLst>
                <a:ext uri="{FF2B5EF4-FFF2-40B4-BE49-F238E27FC236}">
                  <a16:creationId xmlns:a16="http://schemas.microsoft.com/office/drawing/2014/main" id="{522FBF2E-C9E5-4C98-AEC5-78FEB6D2A3ED}"/>
                </a:ext>
              </a:extLst>
            </p:cNvPr>
            <p:cNvSpPr/>
            <p:nvPr/>
          </p:nvSpPr>
          <p:spPr>
            <a:xfrm>
              <a:off x="3054074" y="4346056"/>
              <a:ext cx="204839"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2" name="Oval 191">
              <a:extLst>
                <a:ext uri="{FF2B5EF4-FFF2-40B4-BE49-F238E27FC236}">
                  <a16:creationId xmlns:a16="http://schemas.microsoft.com/office/drawing/2014/main" id="{5C8B1BFE-3861-4F2F-9AFC-B9AAC41A0725}"/>
                </a:ext>
              </a:extLst>
            </p:cNvPr>
            <p:cNvSpPr/>
            <p:nvPr/>
          </p:nvSpPr>
          <p:spPr>
            <a:xfrm>
              <a:off x="2847647" y="4589005"/>
              <a:ext cx="204839"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3" name="Oval 192">
              <a:extLst>
                <a:ext uri="{FF2B5EF4-FFF2-40B4-BE49-F238E27FC236}">
                  <a16:creationId xmlns:a16="http://schemas.microsoft.com/office/drawing/2014/main" id="{D51EE026-55B9-431A-9342-3D08381C6453}"/>
                </a:ext>
              </a:extLst>
            </p:cNvPr>
            <p:cNvSpPr/>
            <p:nvPr/>
          </p:nvSpPr>
          <p:spPr>
            <a:xfrm>
              <a:off x="2555474" y="4731917"/>
              <a:ext cx="204839"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 name="Oval 193">
              <a:extLst>
                <a:ext uri="{FF2B5EF4-FFF2-40B4-BE49-F238E27FC236}">
                  <a16:creationId xmlns:a16="http://schemas.microsoft.com/office/drawing/2014/main" id="{960F4C3E-BFD0-4990-A4FD-281CD3851200}"/>
                </a:ext>
              </a:extLst>
            </p:cNvPr>
            <p:cNvSpPr/>
            <p:nvPr/>
          </p:nvSpPr>
          <p:spPr>
            <a:xfrm>
              <a:off x="2253774" y="4795433"/>
              <a:ext cx="204839"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5" name="Oval 194">
              <a:extLst>
                <a:ext uri="{FF2B5EF4-FFF2-40B4-BE49-F238E27FC236}">
                  <a16:creationId xmlns:a16="http://schemas.microsoft.com/office/drawing/2014/main" id="{9E080D86-3096-4AD1-BDD0-6AFA28329B34}"/>
                </a:ext>
              </a:extLst>
            </p:cNvPr>
            <p:cNvSpPr/>
            <p:nvPr/>
          </p:nvSpPr>
          <p:spPr>
            <a:xfrm>
              <a:off x="1920315" y="4735093"/>
              <a:ext cx="203251" cy="204841"/>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6" name="Oval 195">
              <a:extLst>
                <a:ext uri="{FF2B5EF4-FFF2-40B4-BE49-F238E27FC236}">
                  <a16:creationId xmlns:a16="http://schemas.microsoft.com/office/drawing/2014/main" id="{A543CC3B-2FB9-4C37-B9D9-E207CE6AA4C7}"/>
                </a:ext>
              </a:extLst>
            </p:cNvPr>
            <p:cNvSpPr/>
            <p:nvPr/>
          </p:nvSpPr>
          <p:spPr>
            <a:xfrm>
              <a:off x="1669428" y="4577890"/>
              <a:ext cx="204839" cy="204840"/>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7" name="Oval 196">
              <a:extLst>
                <a:ext uri="{FF2B5EF4-FFF2-40B4-BE49-F238E27FC236}">
                  <a16:creationId xmlns:a16="http://schemas.microsoft.com/office/drawing/2014/main" id="{7DE241FB-03A2-4A75-9EB7-D0792D0441DE}"/>
                </a:ext>
              </a:extLst>
            </p:cNvPr>
            <p:cNvSpPr/>
            <p:nvPr/>
          </p:nvSpPr>
          <p:spPr>
            <a:xfrm>
              <a:off x="2012414" y="2889944"/>
              <a:ext cx="204839"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8" name="Oval 197">
              <a:extLst>
                <a:ext uri="{FF2B5EF4-FFF2-40B4-BE49-F238E27FC236}">
                  <a16:creationId xmlns:a16="http://schemas.microsoft.com/office/drawing/2014/main" id="{711EC896-08B4-4E0C-AC91-32DB8E300BF8}"/>
                </a:ext>
              </a:extLst>
            </p:cNvPr>
            <p:cNvSpPr/>
            <p:nvPr/>
          </p:nvSpPr>
          <p:spPr>
            <a:xfrm>
              <a:off x="1482056" y="4366698"/>
              <a:ext cx="204839" cy="203252"/>
            </a:xfrm>
            <a:prstGeom prst="ellipse">
              <a:avLst/>
            </a:prstGeom>
            <a:solidFill>
              <a:schemeClr val="bg1">
                <a:lumMod val="5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E4C1-CDB7-4FEE-8740-2586C142E0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BEB8D5-0F64-48F6-9775-F3CE156296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2BD2D56-FEC3-4E9A-BB9E-BFF7A713C3F5}"/>
              </a:ext>
            </a:extLst>
          </p:cNvPr>
          <p:cNvPicPr>
            <a:picLocks noChangeAspect="1"/>
          </p:cNvPicPr>
          <p:nvPr/>
        </p:nvPicPr>
        <p:blipFill>
          <a:blip r:embed="rId2"/>
          <a:stretch>
            <a:fillRect/>
          </a:stretch>
        </p:blipFill>
        <p:spPr>
          <a:xfrm>
            <a:off x="1333500" y="723900"/>
            <a:ext cx="9525000" cy="5410200"/>
          </a:xfrm>
          <a:prstGeom prst="rect">
            <a:avLst/>
          </a:prstGeom>
        </p:spPr>
      </p:pic>
    </p:spTree>
    <p:extLst>
      <p:ext uri="{BB962C8B-B14F-4D97-AF65-F5344CB8AC3E}">
        <p14:creationId xmlns:p14="http://schemas.microsoft.com/office/powerpoint/2010/main" val="53724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3A5D-682A-4983-B2BB-1B2B79D5DD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476109-DAED-455D-994A-CB0FE725C7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5C7CC8-4D69-4CC7-B7E1-877DB9292BEF}"/>
              </a:ext>
            </a:extLst>
          </p:cNvPr>
          <p:cNvPicPr>
            <a:picLocks noChangeAspect="1"/>
          </p:cNvPicPr>
          <p:nvPr/>
        </p:nvPicPr>
        <p:blipFill>
          <a:blip r:embed="rId2"/>
          <a:stretch>
            <a:fillRect/>
          </a:stretch>
        </p:blipFill>
        <p:spPr>
          <a:xfrm>
            <a:off x="0" y="0"/>
            <a:ext cx="9943219" cy="6858000"/>
          </a:xfrm>
          <a:prstGeom prst="rect">
            <a:avLst/>
          </a:prstGeom>
        </p:spPr>
      </p:pic>
      <p:pic>
        <p:nvPicPr>
          <p:cNvPr id="5" name="Content Placeholder 4" descr="A picture containing clipart&#10;&#10;Description automatically generated">
            <a:extLst>
              <a:ext uri="{FF2B5EF4-FFF2-40B4-BE49-F238E27FC236}">
                <a16:creationId xmlns:a16="http://schemas.microsoft.com/office/drawing/2014/main" id="{B10BC814-D496-4C27-81D0-78DF06918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275" y="5041792"/>
            <a:ext cx="2041525" cy="477151"/>
          </a:xfrm>
          <a:prstGeom prst="rect">
            <a:avLst/>
          </a:prstGeom>
        </p:spPr>
      </p:pic>
    </p:spTree>
    <p:extLst>
      <p:ext uri="{BB962C8B-B14F-4D97-AF65-F5344CB8AC3E}">
        <p14:creationId xmlns:p14="http://schemas.microsoft.com/office/powerpoint/2010/main" val="886283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FD34-2CC5-46FF-BC55-D0F881AD3798}"/>
              </a:ext>
            </a:extLst>
          </p:cNvPr>
          <p:cNvSpPr>
            <a:spLocks noGrp="1"/>
          </p:cNvSpPr>
          <p:nvPr>
            <p:ph type="title"/>
          </p:nvPr>
        </p:nvSpPr>
        <p:spPr/>
        <p:txBody>
          <a:bodyPr/>
          <a:lstStyle/>
          <a:p>
            <a:r>
              <a:rPr lang="en-US" dirty="0" err="1"/>
              <a:t>EtHg</a:t>
            </a:r>
            <a:r>
              <a:rPr lang="en-US" dirty="0"/>
              <a:t> -&gt; UPR -&gt; Apoptosis</a:t>
            </a:r>
          </a:p>
        </p:txBody>
      </p:sp>
      <p:pic>
        <p:nvPicPr>
          <p:cNvPr id="5" name="Content Placeholder 4">
            <a:extLst>
              <a:ext uri="{FF2B5EF4-FFF2-40B4-BE49-F238E27FC236}">
                <a16:creationId xmlns:a16="http://schemas.microsoft.com/office/drawing/2014/main" id="{D9F6CEF2-2D5D-4EBB-B4C4-7A8D343C0C75}"/>
              </a:ext>
            </a:extLst>
          </p:cNvPr>
          <p:cNvPicPr>
            <a:picLocks noGrp="1" noChangeAspect="1"/>
          </p:cNvPicPr>
          <p:nvPr>
            <p:ph idx="1"/>
          </p:nvPr>
        </p:nvPicPr>
        <p:blipFill>
          <a:blip r:embed="rId2"/>
          <a:stretch>
            <a:fillRect/>
          </a:stretch>
        </p:blipFill>
        <p:spPr>
          <a:xfrm>
            <a:off x="962025" y="5005471"/>
            <a:ext cx="10515600" cy="1287296"/>
          </a:xfrm>
          <a:prstGeom prst="rect">
            <a:avLst/>
          </a:prstGeom>
        </p:spPr>
      </p:pic>
      <p:pic>
        <p:nvPicPr>
          <p:cNvPr id="4" name="Picture 3">
            <a:extLst>
              <a:ext uri="{FF2B5EF4-FFF2-40B4-BE49-F238E27FC236}">
                <a16:creationId xmlns:a16="http://schemas.microsoft.com/office/drawing/2014/main" id="{82CA3735-C660-466D-928D-CF1D90F46868}"/>
              </a:ext>
            </a:extLst>
          </p:cNvPr>
          <p:cNvPicPr>
            <a:picLocks noChangeAspect="1"/>
          </p:cNvPicPr>
          <p:nvPr/>
        </p:nvPicPr>
        <p:blipFill>
          <a:blip r:embed="rId3"/>
          <a:stretch>
            <a:fillRect/>
          </a:stretch>
        </p:blipFill>
        <p:spPr>
          <a:xfrm>
            <a:off x="1366837" y="2300287"/>
            <a:ext cx="9458325" cy="2257425"/>
          </a:xfrm>
          <a:prstGeom prst="rect">
            <a:avLst/>
          </a:prstGeom>
        </p:spPr>
      </p:pic>
    </p:spTree>
    <p:extLst>
      <p:ext uri="{BB962C8B-B14F-4D97-AF65-F5344CB8AC3E}">
        <p14:creationId xmlns:p14="http://schemas.microsoft.com/office/powerpoint/2010/main" val="30514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AC78-0A78-416E-8D7F-AD33C62CE418}"/>
              </a:ext>
            </a:extLst>
          </p:cNvPr>
          <p:cNvSpPr>
            <a:spLocks noGrp="1"/>
          </p:cNvSpPr>
          <p:nvPr>
            <p:ph type="title"/>
          </p:nvPr>
        </p:nvSpPr>
        <p:spPr/>
        <p:txBody>
          <a:bodyPr/>
          <a:lstStyle/>
          <a:p>
            <a:r>
              <a:rPr lang="en-US" dirty="0"/>
              <a:t>How is this Related to HPV Vaccine-Induced Autoimmunity?</a:t>
            </a:r>
          </a:p>
        </p:txBody>
      </p:sp>
      <p:sp>
        <p:nvSpPr>
          <p:cNvPr id="3" name="Content Placeholder 2">
            <a:extLst>
              <a:ext uri="{FF2B5EF4-FFF2-40B4-BE49-F238E27FC236}">
                <a16:creationId xmlns:a16="http://schemas.microsoft.com/office/drawing/2014/main" id="{11F16868-FE78-49C5-AAC5-8C0F2C2F91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32906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EBAC7-46F6-45A9-AE84-97EDC808659A}"/>
              </a:ext>
            </a:extLst>
          </p:cNvPr>
          <p:cNvSpPr>
            <a:spLocks noGrp="1"/>
          </p:cNvSpPr>
          <p:nvPr>
            <p:ph idx="1"/>
          </p:nvPr>
        </p:nvSpPr>
        <p:spPr/>
        <p:txBody>
          <a:bodyPr/>
          <a:lstStyle/>
          <a:p>
            <a:pPr marL="0" indent="0">
              <a:buNone/>
            </a:pPr>
            <a:r>
              <a:rPr lang="en-US" dirty="0"/>
              <a:t># Publications</a:t>
            </a:r>
          </a:p>
          <a:p>
            <a:pPr marL="0" indent="0">
              <a:buNone/>
            </a:pPr>
            <a:r>
              <a:rPr lang="en-US" dirty="0"/>
              <a:t>ER Stress/</a:t>
            </a:r>
          </a:p>
          <a:p>
            <a:pPr marL="0" indent="0">
              <a:buNone/>
            </a:pPr>
            <a:r>
              <a:rPr lang="en-US" dirty="0"/>
              <a:t>Unfolded Protein </a:t>
            </a:r>
          </a:p>
          <a:p>
            <a:pPr marL="0" indent="0">
              <a:buNone/>
            </a:pPr>
            <a:r>
              <a:rPr lang="en-US" dirty="0"/>
              <a:t>Response AND</a:t>
            </a:r>
          </a:p>
          <a:p>
            <a:pPr marL="0" indent="0">
              <a:buNone/>
            </a:pPr>
            <a:r>
              <a:rPr lang="en-US" dirty="0" err="1"/>
              <a:t>Autoimmun</a:t>
            </a:r>
            <a:r>
              <a:rPr lang="en-US" dirty="0"/>
              <a:t>*</a:t>
            </a:r>
          </a:p>
        </p:txBody>
      </p:sp>
      <p:graphicFrame>
        <p:nvGraphicFramePr>
          <p:cNvPr id="4" name="Chart 3">
            <a:extLst>
              <a:ext uri="{FF2B5EF4-FFF2-40B4-BE49-F238E27FC236}">
                <a16:creationId xmlns:a16="http://schemas.microsoft.com/office/drawing/2014/main" id="{596A0420-F0AB-4354-B44C-17CD84B9EA28}"/>
              </a:ext>
            </a:extLst>
          </p:cNvPr>
          <p:cNvGraphicFramePr>
            <a:graphicFrameLocks/>
          </p:cNvGraphicFramePr>
          <p:nvPr>
            <p:extLst>
              <p:ext uri="{D42A27DB-BD31-4B8C-83A1-F6EECF244321}">
                <p14:modId xmlns:p14="http://schemas.microsoft.com/office/powerpoint/2010/main" val="3589717599"/>
              </p:ext>
            </p:extLst>
          </p:nvPr>
        </p:nvGraphicFramePr>
        <p:xfrm>
          <a:off x="3585148" y="590550"/>
          <a:ext cx="8426978" cy="5056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30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2E03DB3F-3186-4003-8E5B-F64F66DB2DCB}"/>
              </a:ext>
            </a:extLst>
          </p:cNvPr>
          <p:cNvPicPr>
            <a:picLocks noGrp="1" noChangeAspect="1"/>
          </p:cNvPicPr>
          <p:nvPr>
            <p:ph idx="1"/>
          </p:nvPr>
        </p:nvPicPr>
        <p:blipFill>
          <a:blip r:embed="rId2"/>
          <a:stretch>
            <a:fillRect/>
          </a:stretch>
        </p:blipFill>
        <p:spPr>
          <a:xfrm>
            <a:off x="764836" y="643467"/>
            <a:ext cx="10662327" cy="5571066"/>
          </a:xfrm>
          <a:prstGeom prst="rect">
            <a:avLst/>
          </a:prstGeom>
        </p:spPr>
      </p:pic>
    </p:spTree>
    <p:extLst>
      <p:ext uri="{BB962C8B-B14F-4D97-AF65-F5344CB8AC3E}">
        <p14:creationId xmlns:p14="http://schemas.microsoft.com/office/powerpoint/2010/main" val="2571609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5B90-E6FB-443D-B0E1-2302258EC4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689EAA-A248-48CE-95A6-8B46E31A11E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D853913-DE36-4AAD-AB19-ABE5423E5276}"/>
              </a:ext>
            </a:extLst>
          </p:cNvPr>
          <p:cNvPicPr>
            <a:picLocks noChangeAspect="1"/>
          </p:cNvPicPr>
          <p:nvPr/>
        </p:nvPicPr>
        <p:blipFill>
          <a:blip r:embed="rId2"/>
          <a:stretch>
            <a:fillRect/>
          </a:stretch>
        </p:blipFill>
        <p:spPr>
          <a:xfrm>
            <a:off x="1313792" y="0"/>
            <a:ext cx="9399923" cy="11797862"/>
          </a:xfrm>
          <a:prstGeom prst="rect">
            <a:avLst/>
          </a:prstGeom>
        </p:spPr>
      </p:pic>
    </p:spTree>
    <p:extLst>
      <p:ext uri="{BB962C8B-B14F-4D97-AF65-F5344CB8AC3E}">
        <p14:creationId xmlns:p14="http://schemas.microsoft.com/office/powerpoint/2010/main" val="3402800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5B90-E6FB-443D-B0E1-2302258EC4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689EAA-A248-48CE-95A6-8B46E31A11E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D853913-DE36-4AAD-AB19-ABE5423E5276}"/>
              </a:ext>
            </a:extLst>
          </p:cNvPr>
          <p:cNvPicPr>
            <a:picLocks noChangeAspect="1"/>
          </p:cNvPicPr>
          <p:nvPr/>
        </p:nvPicPr>
        <p:blipFill>
          <a:blip r:embed="rId2"/>
          <a:stretch>
            <a:fillRect/>
          </a:stretch>
        </p:blipFill>
        <p:spPr>
          <a:xfrm>
            <a:off x="1250729" y="-4939862"/>
            <a:ext cx="9399923" cy="11797862"/>
          </a:xfrm>
          <a:prstGeom prst="rect">
            <a:avLst/>
          </a:prstGeom>
        </p:spPr>
      </p:pic>
    </p:spTree>
    <p:extLst>
      <p:ext uri="{BB962C8B-B14F-4D97-AF65-F5344CB8AC3E}">
        <p14:creationId xmlns:p14="http://schemas.microsoft.com/office/powerpoint/2010/main" val="3019308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09DC7A0A-74FA-4872-944F-D36FD423893B}"/>
              </a:ext>
            </a:extLst>
          </p:cNvPr>
          <p:cNvPicPr>
            <a:picLocks noGrp="1" noChangeAspect="1"/>
          </p:cNvPicPr>
          <p:nvPr>
            <p:ph idx="1"/>
          </p:nvPr>
        </p:nvPicPr>
        <p:blipFill>
          <a:blip r:embed="rId2"/>
          <a:stretch>
            <a:fillRect/>
          </a:stretch>
        </p:blipFill>
        <p:spPr>
          <a:xfrm>
            <a:off x="643467" y="1070779"/>
            <a:ext cx="10905066" cy="4716440"/>
          </a:xfrm>
          <a:prstGeom prst="rect">
            <a:avLst/>
          </a:prstGeom>
        </p:spPr>
      </p:pic>
    </p:spTree>
    <p:extLst>
      <p:ext uri="{BB962C8B-B14F-4D97-AF65-F5344CB8AC3E}">
        <p14:creationId xmlns:p14="http://schemas.microsoft.com/office/powerpoint/2010/main" val="3726326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56DF-ED60-46C2-AA3F-F6EFC0B13A19}"/>
              </a:ext>
            </a:extLst>
          </p:cNvPr>
          <p:cNvSpPr>
            <a:spLocks noGrp="1"/>
          </p:cNvSpPr>
          <p:nvPr>
            <p:ph type="title"/>
          </p:nvPr>
        </p:nvSpPr>
        <p:spPr/>
        <p:txBody>
          <a:bodyPr/>
          <a:lstStyle/>
          <a:p>
            <a:r>
              <a:rPr lang="en-US" dirty="0"/>
              <a:t>Conditions attributed to Gardasil-9</a:t>
            </a:r>
          </a:p>
        </p:txBody>
      </p:sp>
      <p:sp>
        <p:nvSpPr>
          <p:cNvPr id="3" name="Content Placeholder 2">
            <a:extLst>
              <a:ext uri="{FF2B5EF4-FFF2-40B4-BE49-F238E27FC236}">
                <a16:creationId xmlns:a16="http://schemas.microsoft.com/office/drawing/2014/main" id="{A9B5529A-F41C-4411-8A68-67BB28D2FA67}"/>
              </a:ext>
            </a:extLst>
          </p:cNvPr>
          <p:cNvSpPr>
            <a:spLocks noGrp="1"/>
          </p:cNvSpPr>
          <p:nvPr>
            <p:ph idx="1"/>
          </p:nvPr>
        </p:nvSpPr>
        <p:spPr/>
        <p:txBody>
          <a:bodyPr>
            <a:normAutofit fontScale="70000" lnSpcReduction="20000"/>
          </a:bodyPr>
          <a:lstStyle/>
          <a:p>
            <a:r>
              <a:rPr lang="en-US" dirty="0"/>
              <a:t>anaphylaxis,</a:t>
            </a:r>
            <a:r>
              <a:rPr lang="en-US" baseline="30000" dirty="0">
                <a:hlinkClick r:id="rId2"/>
              </a:rPr>
              <a:t>6</a:t>
            </a:r>
            <a:r>
              <a:rPr lang="en-US" dirty="0"/>
              <a:t> lupus,</a:t>
            </a:r>
            <a:r>
              <a:rPr lang="en-US" baseline="30000" dirty="0">
                <a:hlinkClick r:id="rId3"/>
              </a:rPr>
              <a:t>7</a:t>
            </a:r>
            <a:r>
              <a:rPr lang="en-US" baseline="30000" dirty="0">
                <a:hlinkClick r:id="rId4"/>
              </a:rPr>
              <a:t> 8</a:t>
            </a:r>
            <a:r>
              <a:rPr lang="en-US" dirty="0"/>
              <a:t> erythema multiforme,</a:t>
            </a:r>
            <a:r>
              <a:rPr lang="en-US" baseline="30000" dirty="0">
                <a:hlinkClick r:id="rId5"/>
              </a:rPr>
              <a:t>9</a:t>
            </a:r>
            <a:r>
              <a:rPr lang="en-US" dirty="0"/>
              <a:t> acute disseminated encephalomyelitis,</a:t>
            </a:r>
            <a:r>
              <a:rPr lang="en-US" baseline="30000" dirty="0">
                <a:hlinkClick r:id="rId6"/>
              </a:rPr>
              <a:t>10 </a:t>
            </a:r>
            <a:r>
              <a:rPr lang="en-US" baseline="30000" dirty="0">
                <a:hlinkClick r:id="rId7"/>
              </a:rPr>
              <a:t>11 </a:t>
            </a:r>
            <a:r>
              <a:rPr lang="en-US" baseline="30000" dirty="0">
                <a:hlinkClick r:id="rId8"/>
              </a:rPr>
              <a:t>12</a:t>
            </a:r>
            <a:r>
              <a:rPr lang="en-US" dirty="0"/>
              <a:t> transverse myelitis,</a:t>
            </a:r>
            <a:r>
              <a:rPr lang="en-US" baseline="30000" dirty="0">
                <a:hlinkClick r:id="rId9"/>
              </a:rPr>
              <a:t>13</a:t>
            </a:r>
            <a:r>
              <a:rPr lang="en-US" dirty="0"/>
              <a:t> amyotrophic lateral sclerosis (ALS),</a:t>
            </a:r>
            <a:r>
              <a:rPr lang="en-US" baseline="30000" dirty="0">
                <a:hlinkClick r:id="rId10"/>
              </a:rPr>
              <a:t>14</a:t>
            </a:r>
            <a:r>
              <a:rPr lang="en-US" dirty="0"/>
              <a:t> central nervous system demyelination,</a:t>
            </a:r>
            <a:r>
              <a:rPr lang="en-US" baseline="30000" dirty="0">
                <a:hlinkClick r:id="rId11"/>
              </a:rPr>
              <a:t>15 </a:t>
            </a:r>
            <a:r>
              <a:rPr lang="en-US" baseline="30000" dirty="0">
                <a:hlinkClick r:id="rId12"/>
              </a:rPr>
              <a:t>16</a:t>
            </a:r>
            <a:r>
              <a:rPr lang="en-US" dirty="0"/>
              <a:t> multiple sclerosis,</a:t>
            </a:r>
            <a:r>
              <a:rPr lang="en-US" baseline="30000" dirty="0">
                <a:hlinkClick r:id="rId13"/>
              </a:rPr>
              <a:t>17</a:t>
            </a:r>
            <a:r>
              <a:rPr lang="en-US" dirty="0"/>
              <a:t> including pediatric multiple sclerosis,</a:t>
            </a:r>
            <a:r>
              <a:rPr lang="en-US" baseline="30000" dirty="0">
                <a:hlinkClick r:id="rId14"/>
              </a:rPr>
              <a:t>18</a:t>
            </a:r>
            <a:r>
              <a:rPr lang="en-US" dirty="0"/>
              <a:t> Guillain-Barre Syndrome,</a:t>
            </a:r>
            <a:r>
              <a:rPr lang="en-US" baseline="30000" dirty="0">
                <a:hlinkClick r:id="rId15"/>
              </a:rPr>
              <a:t>19 </a:t>
            </a:r>
            <a:r>
              <a:rPr lang="en-US" baseline="30000" dirty="0">
                <a:hlinkClick r:id="rId16"/>
              </a:rPr>
              <a:t>20</a:t>
            </a:r>
            <a:r>
              <a:rPr lang="en-US" dirty="0"/>
              <a:t> pancreatitis,</a:t>
            </a:r>
            <a:r>
              <a:rPr lang="en-US" baseline="30000" dirty="0">
                <a:hlinkClick r:id="rId17"/>
              </a:rPr>
              <a:t>21 </a:t>
            </a:r>
            <a:r>
              <a:rPr lang="en-US" baseline="30000" dirty="0">
                <a:hlinkClick r:id="rId18"/>
              </a:rPr>
              <a:t>22</a:t>
            </a:r>
            <a:r>
              <a:rPr lang="en-US" dirty="0"/>
              <a:t> inflammatory bowel syndrome,</a:t>
            </a:r>
            <a:r>
              <a:rPr lang="en-US" baseline="30000" dirty="0">
                <a:hlinkClick r:id="rId19"/>
              </a:rPr>
              <a:t>23</a:t>
            </a:r>
            <a:r>
              <a:rPr lang="en-US" dirty="0"/>
              <a:t> brachial plexus neuritis,</a:t>
            </a:r>
            <a:r>
              <a:rPr lang="en-US" baseline="30000" dirty="0">
                <a:hlinkClick r:id="rId20"/>
              </a:rPr>
              <a:t>24</a:t>
            </a:r>
            <a:r>
              <a:rPr lang="en-US" dirty="0"/>
              <a:t> brachial neuritis,</a:t>
            </a:r>
            <a:r>
              <a:rPr lang="en-US" baseline="30000" dirty="0">
                <a:hlinkClick r:id="rId21"/>
              </a:rPr>
              <a:t>25</a:t>
            </a:r>
            <a:r>
              <a:rPr lang="en-US" dirty="0"/>
              <a:t> optic neuritis,</a:t>
            </a:r>
            <a:r>
              <a:rPr lang="en-US" baseline="30000" dirty="0">
                <a:hlinkClick r:id="rId22"/>
              </a:rPr>
              <a:t>26</a:t>
            </a:r>
            <a:r>
              <a:rPr lang="en-US" dirty="0"/>
              <a:t> neuromyelitis optica,</a:t>
            </a:r>
            <a:r>
              <a:rPr lang="en-US" baseline="30000" dirty="0">
                <a:hlinkClick r:id="rId23"/>
              </a:rPr>
              <a:t>27</a:t>
            </a:r>
            <a:r>
              <a:rPr lang="en-US" dirty="0"/>
              <a:t> opsoclonus myoclonus,</a:t>
            </a:r>
            <a:r>
              <a:rPr lang="en-US" baseline="30000" dirty="0">
                <a:hlinkClick r:id="rId24"/>
              </a:rPr>
              <a:t>28</a:t>
            </a:r>
            <a:r>
              <a:rPr lang="en-US" dirty="0"/>
              <a:t> evanescent white dot syndrome,</a:t>
            </a:r>
            <a:r>
              <a:rPr lang="en-US" baseline="30000" dirty="0">
                <a:hlinkClick r:id="rId25"/>
              </a:rPr>
              <a:t>29 </a:t>
            </a:r>
            <a:r>
              <a:rPr lang="en-US" baseline="30000" dirty="0">
                <a:hlinkClick r:id="rId26"/>
              </a:rPr>
              <a:t>30</a:t>
            </a:r>
            <a:r>
              <a:rPr lang="en-US" dirty="0"/>
              <a:t> acute cerebellar ataxia,</a:t>
            </a:r>
            <a:r>
              <a:rPr lang="en-US" baseline="30000" dirty="0">
                <a:hlinkClick r:id="rId27"/>
              </a:rPr>
              <a:t>31</a:t>
            </a:r>
            <a:r>
              <a:rPr lang="en-US" dirty="0"/>
              <a:t> autoimmune hepatitis,</a:t>
            </a:r>
            <a:r>
              <a:rPr lang="en-US" baseline="30000" dirty="0">
                <a:hlinkClick r:id="rId28"/>
              </a:rPr>
              <a:t>32</a:t>
            </a:r>
            <a:r>
              <a:rPr lang="en-US" dirty="0"/>
              <a:t> autoimmune neuromyotonia,</a:t>
            </a:r>
            <a:r>
              <a:rPr lang="en-US" baseline="30000" dirty="0">
                <a:hlinkClick r:id="rId29"/>
              </a:rPr>
              <a:t>33</a:t>
            </a:r>
            <a:r>
              <a:rPr lang="en-US" dirty="0"/>
              <a:t> vasculitis,</a:t>
            </a:r>
            <a:r>
              <a:rPr lang="en-US" baseline="30000" dirty="0">
                <a:hlinkClick r:id="rId30"/>
              </a:rPr>
              <a:t>34</a:t>
            </a:r>
            <a:r>
              <a:rPr lang="en-US" dirty="0"/>
              <a:t> thrombocytopenic purpura,</a:t>
            </a:r>
            <a:r>
              <a:rPr lang="en-US" baseline="30000" dirty="0">
                <a:hlinkClick r:id="rId31"/>
              </a:rPr>
              <a:t>35</a:t>
            </a:r>
            <a:r>
              <a:rPr lang="en-US" dirty="0"/>
              <a:t> immune thrombocytopenic purpura,</a:t>
            </a:r>
            <a:r>
              <a:rPr lang="en-US" baseline="30000" dirty="0">
                <a:hlinkClick r:id="rId32"/>
              </a:rPr>
              <a:t>36</a:t>
            </a:r>
            <a:r>
              <a:rPr lang="en-US" dirty="0"/>
              <a:t> Postural Orthostatic Tachycardia Syndrome (POTS),</a:t>
            </a:r>
            <a:r>
              <a:rPr lang="en-US" baseline="30000" dirty="0">
                <a:hlinkClick r:id="rId33"/>
              </a:rPr>
              <a:t>37</a:t>
            </a:r>
            <a:r>
              <a:rPr lang="en-US" baseline="30000" dirty="0">
                <a:hlinkClick r:id="rId34"/>
              </a:rPr>
              <a:t> 38</a:t>
            </a:r>
            <a:r>
              <a:rPr lang="en-US" baseline="30000" dirty="0">
                <a:hlinkClick r:id="rId35"/>
              </a:rPr>
              <a:t> 39</a:t>
            </a:r>
            <a:r>
              <a:rPr lang="en-US" dirty="0"/>
              <a:t> Complex Regional Pain Syndrome (CRPS),</a:t>
            </a:r>
            <a:r>
              <a:rPr lang="en-US" baseline="30000" dirty="0">
                <a:hlinkClick r:id="rId36"/>
              </a:rPr>
              <a:t>40</a:t>
            </a:r>
            <a:r>
              <a:rPr lang="en-US" dirty="0"/>
              <a:t> Chronic Fatigue Syndrome (CFS),</a:t>
            </a:r>
            <a:r>
              <a:rPr lang="en-US" baseline="30000" dirty="0">
                <a:hlinkClick r:id="rId37"/>
              </a:rPr>
              <a:t>41</a:t>
            </a:r>
            <a:r>
              <a:rPr lang="en-US" dirty="0"/>
              <a:t> and peripheral sympathetic nerve dysfunction.</a:t>
            </a:r>
            <a:r>
              <a:rPr lang="en-US" baseline="30000" dirty="0">
                <a:hlinkClick r:id="rId38"/>
              </a:rPr>
              <a:t>42</a:t>
            </a:r>
            <a:r>
              <a:rPr lang="en-US" dirty="0"/>
              <a:t> A published questionnaire</a:t>
            </a:r>
            <a:r>
              <a:rPr lang="en-US" baseline="30000" dirty="0">
                <a:hlinkClick r:id="rId39"/>
              </a:rPr>
              <a:t>43</a:t>
            </a:r>
            <a:r>
              <a:rPr lang="en-US" dirty="0"/>
              <a:t> of HPV vaccination recipients focusing on a combination of chronic illness including POTS, CRPS, and fibromyalgia found that 93 percent of individuals reporting symptoms related to these conditions were still incapacitated and unable to work or attend school four years after vaccination.  Additionally, several studies have linked HPV vaccination to primary ovarian failure resulting in impaired fertility</a:t>
            </a:r>
            <a:r>
              <a:rPr lang="en-US" baseline="30000" dirty="0">
                <a:hlinkClick r:id="rId40"/>
              </a:rPr>
              <a:t>44 </a:t>
            </a:r>
            <a:r>
              <a:rPr lang="en-US" baseline="30000" dirty="0">
                <a:hlinkClick r:id="rId41"/>
              </a:rPr>
              <a:t>45 </a:t>
            </a:r>
            <a:r>
              <a:rPr lang="en-US" baseline="30000" dirty="0">
                <a:hlinkClick r:id="rId42"/>
              </a:rPr>
              <a:t>46 </a:t>
            </a:r>
            <a:r>
              <a:rPr lang="en-US" baseline="30000" dirty="0">
                <a:hlinkClick r:id="rId43"/>
              </a:rPr>
              <a:t>47</a:t>
            </a:r>
            <a:r>
              <a:rPr lang="en-US" dirty="0"/>
              <a:t>.</a:t>
            </a:r>
          </a:p>
          <a:p>
            <a:endParaRPr lang="en-US" dirty="0"/>
          </a:p>
          <a:p>
            <a:r>
              <a:rPr lang="en-US" dirty="0"/>
              <a:t>Source: NVIC - </a:t>
            </a:r>
            <a:r>
              <a:rPr lang="en-US" dirty="0">
                <a:hlinkClick r:id="rId44"/>
              </a:rPr>
              <a:t>https://www.nvic.org/vaccines-and-diseases/hpv/vaccine-injury.aspx</a:t>
            </a:r>
            <a:endParaRPr lang="en-US" dirty="0"/>
          </a:p>
        </p:txBody>
      </p:sp>
    </p:spTree>
    <p:extLst>
      <p:ext uri="{BB962C8B-B14F-4D97-AF65-F5344CB8AC3E}">
        <p14:creationId xmlns:p14="http://schemas.microsoft.com/office/powerpoint/2010/main" val="221102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2A9CB-9B7A-407F-BB73-C322A53FBC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783F71-2B44-48C7-9BDA-BF0449EFDAA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2AB705-6378-4925-B065-295F389781BF}"/>
              </a:ext>
            </a:extLst>
          </p:cNvPr>
          <p:cNvPicPr>
            <a:picLocks noChangeAspect="1"/>
          </p:cNvPicPr>
          <p:nvPr/>
        </p:nvPicPr>
        <p:blipFill>
          <a:blip r:embed="rId2"/>
          <a:stretch>
            <a:fillRect/>
          </a:stretch>
        </p:blipFill>
        <p:spPr>
          <a:xfrm>
            <a:off x="0" y="188784"/>
            <a:ext cx="12192000" cy="6480432"/>
          </a:xfrm>
          <a:prstGeom prst="rect">
            <a:avLst/>
          </a:prstGeom>
        </p:spPr>
      </p:pic>
    </p:spTree>
    <p:extLst>
      <p:ext uri="{BB962C8B-B14F-4D97-AF65-F5344CB8AC3E}">
        <p14:creationId xmlns:p14="http://schemas.microsoft.com/office/powerpoint/2010/main" val="3588509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331C-34B8-4F23-85CB-B05B3CF997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09D81D-B8AE-44DC-AF40-A9CB5EB2391A}"/>
              </a:ext>
            </a:extLst>
          </p:cNvPr>
          <p:cNvSpPr>
            <a:spLocks noGrp="1"/>
          </p:cNvSpPr>
          <p:nvPr>
            <p:ph idx="1"/>
          </p:nvPr>
        </p:nvSpPr>
        <p:spPr/>
        <p:txBody>
          <a:bodyPr/>
          <a:lstStyle/>
          <a:p>
            <a:endParaRPr lang="en-US"/>
          </a:p>
        </p:txBody>
      </p:sp>
      <p:graphicFrame>
        <p:nvGraphicFramePr>
          <p:cNvPr id="4" name="Chart 3">
            <a:extLst>
              <a:ext uri="{FF2B5EF4-FFF2-40B4-BE49-F238E27FC236}">
                <a16:creationId xmlns:a16="http://schemas.microsoft.com/office/drawing/2014/main" id="{D5AA6E72-3AC8-4DDF-96B7-8EE7788049B4}"/>
              </a:ext>
            </a:extLst>
          </p:cNvPr>
          <p:cNvGraphicFramePr>
            <a:graphicFrameLocks/>
          </p:cNvGraphicFramePr>
          <p:nvPr>
            <p:extLst/>
          </p:nvPr>
        </p:nvGraphicFramePr>
        <p:xfrm>
          <a:off x="629920" y="-10683"/>
          <a:ext cx="10901680" cy="686018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B4911EA-EF11-484F-A084-8BCCD1C5178F}"/>
              </a:ext>
            </a:extLst>
          </p:cNvPr>
          <p:cNvSpPr txBox="1"/>
          <p:nvPr/>
        </p:nvSpPr>
        <p:spPr>
          <a:xfrm>
            <a:off x="838200" y="1149794"/>
            <a:ext cx="1085554" cy="2308324"/>
          </a:xfrm>
          <a:prstGeom prst="rect">
            <a:avLst/>
          </a:prstGeom>
          <a:noFill/>
        </p:spPr>
        <p:txBody>
          <a:bodyPr wrap="none" rtlCol="0">
            <a:spAutoFit/>
          </a:bodyPr>
          <a:lstStyle/>
          <a:p>
            <a:r>
              <a:rPr lang="en-US" dirty="0">
                <a:solidFill>
                  <a:schemeClr val="bg1"/>
                </a:solidFill>
              </a:rPr>
              <a:t>x Human</a:t>
            </a:r>
          </a:p>
          <a:p>
            <a:r>
              <a:rPr lang="en-US" dirty="0">
                <a:solidFill>
                  <a:schemeClr val="bg1"/>
                </a:solidFill>
              </a:rPr>
              <a:t>Max</a:t>
            </a:r>
          </a:p>
          <a:p>
            <a:r>
              <a:rPr lang="en-US" dirty="0">
                <a:solidFill>
                  <a:schemeClr val="bg1"/>
                </a:solidFill>
              </a:rPr>
              <a:t>AL</a:t>
            </a:r>
          </a:p>
          <a:p>
            <a:r>
              <a:rPr lang="en-US" dirty="0">
                <a:solidFill>
                  <a:schemeClr val="bg1"/>
                </a:solidFill>
              </a:rPr>
              <a:t>per </a:t>
            </a:r>
          </a:p>
          <a:p>
            <a:r>
              <a:rPr lang="en-US" dirty="0">
                <a:solidFill>
                  <a:schemeClr val="bg1"/>
                </a:solidFill>
              </a:rPr>
              <a:t>Vaccine</a:t>
            </a:r>
          </a:p>
          <a:p>
            <a:r>
              <a:rPr lang="en-US" dirty="0">
                <a:solidFill>
                  <a:schemeClr val="bg1"/>
                </a:solidFill>
              </a:rPr>
              <a:t>Dose</a:t>
            </a:r>
          </a:p>
          <a:p>
            <a:r>
              <a:rPr lang="en-US" dirty="0">
                <a:solidFill>
                  <a:schemeClr val="bg1"/>
                </a:solidFill>
              </a:rPr>
              <a:t>@ 2 </a:t>
            </a:r>
            <a:r>
              <a:rPr lang="en-US" dirty="0" err="1">
                <a:solidFill>
                  <a:schemeClr val="bg1"/>
                </a:solidFill>
              </a:rPr>
              <a:t>mo</a:t>
            </a:r>
            <a:endParaRPr lang="en-US" dirty="0">
              <a:solidFill>
                <a:schemeClr val="bg1"/>
              </a:solidFill>
            </a:endParaRPr>
          </a:p>
          <a:p>
            <a:r>
              <a:rPr lang="en-US" dirty="0">
                <a:solidFill>
                  <a:schemeClr val="bg1"/>
                </a:solidFill>
              </a:rPr>
              <a:t>(no units)</a:t>
            </a:r>
          </a:p>
        </p:txBody>
      </p:sp>
      <p:sp>
        <p:nvSpPr>
          <p:cNvPr id="6" name="Rectangle 5">
            <a:extLst>
              <a:ext uri="{FF2B5EF4-FFF2-40B4-BE49-F238E27FC236}">
                <a16:creationId xmlns:a16="http://schemas.microsoft.com/office/drawing/2014/main" id="{D0E3EDD6-EECD-4BCF-B239-5FD387D27F3A}"/>
              </a:ext>
            </a:extLst>
          </p:cNvPr>
          <p:cNvSpPr/>
          <p:nvPr/>
        </p:nvSpPr>
        <p:spPr>
          <a:xfrm>
            <a:off x="1923754" y="3037455"/>
            <a:ext cx="2279104" cy="15521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EA924B-1BD7-451E-8E00-2184DC962E8A}"/>
              </a:ext>
            </a:extLst>
          </p:cNvPr>
          <p:cNvSpPr txBox="1"/>
          <p:nvPr/>
        </p:nvSpPr>
        <p:spPr>
          <a:xfrm flipH="1">
            <a:off x="2444817" y="1825625"/>
            <a:ext cx="3006291" cy="375808"/>
          </a:xfrm>
          <a:prstGeom prst="rect">
            <a:avLst/>
          </a:prstGeom>
          <a:noFill/>
        </p:spPr>
        <p:txBody>
          <a:bodyPr wrap="square" rtlCol="0">
            <a:spAutoFit/>
          </a:bodyPr>
          <a:lstStyle/>
          <a:p>
            <a:r>
              <a:rPr lang="en-US" dirty="0">
                <a:solidFill>
                  <a:schemeClr val="bg1"/>
                </a:solidFill>
              </a:rPr>
              <a:t>Genetic susceptibility models</a:t>
            </a:r>
          </a:p>
        </p:txBody>
      </p:sp>
      <p:cxnSp>
        <p:nvCxnSpPr>
          <p:cNvPr id="9" name="Straight Arrow Connector 8">
            <a:extLst>
              <a:ext uri="{FF2B5EF4-FFF2-40B4-BE49-F238E27FC236}">
                <a16:creationId xmlns:a16="http://schemas.microsoft.com/office/drawing/2014/main" id="{B16C2CED-A740-4516-8061-2C39DD2F3833}"/>
              </a:ext>
            </a:extLst>
          </p:cNvPr>
          <p:cNvCxnSpPr>
            <a:cxnSpLocks/>
          </p:cNvCxnSpPr>
          <p:nvPr/>
        </p:nvCxnSpPr>
        <p:spPr>
          <a:xfrm flipH="1">
            <a:off x="3195587" y="2201433"/>
            <a:ext cx="558266" cy="70268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814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picture containing animal&#10;&#10;Description automatically generated">
            <a:extLst>
              <a:ext uri="{FF2B5EF4-FFF2-40B4-BE49-F238E27FC236}">
                <a16:creationId xmlns:a16="http://schemas.microsoft.com/office/drawing/2014/main" id="{E557A4EA-E9AE-4A77-908C-FCDC06A453B9}"/>
              </a:ext>
            </a:extLst>
          </p:cNvPr>
          <p:cNvPicPr>
            <a:picLocks noGrp="1" noChangeAspect="1"/>
          </p:cNvPicPr>
          <p:nvPr>
            <p:ph idx="1"/>
          </p:nvPr>
        </p:nvPicPr>
        <p:blipFill>
          <a:blip r:embed="rId2"/>
          <a:stretch>
            <a:fillRect/>
          </a:stretch>
        </p:blipFill>
        <p:spPr>
          <a:xfrm>
            <a:off x="1054311" y="643466"/>
            <a:ext cx="10083378" cy="5571067"/>
          </a:xfrm>
          <a:prstGeom prst="rect">
            <a:avLst/>
          </a:prstGeom>
        </p:spPr>
      </p:pic>
    </p:spTree>
    <p:extLst>
      <p:ext uri="{BB962C8B-B14F-4D97-AF65-F5344CB8AC3E}">
        <p14:creationId xmlns:p14="http://schemas.microsoft.com/office/powerpoint/2010/main" val="26464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paknowledge.org/resources/ASD_MODEL_IPAK.jpg.opt844x572o0%2C0s844x572.jpg">
            <a:extLst>
              <a:ext uri="{FF2B5EF4-FFF2-40B4-BE49-F238E27FC236}">
                <a16:creationId xmlns:a16="http://schemas.microsoft.com/office/drawing/2014/main" id="{045B6228-16E6-440A-810A-2D55FEED9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55" y="-25715"/>
            <a:ext cx="10157090" cy="688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78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1431-20B8-4181-914B-FD2E98BA7EAB}"/>
              </a:ext>
            </a:extLst>
          </p:cNvPr>
          <p:cNvSpPr>
            <a:spLocks noGrp="1"/>
          </p:cNvSpPr>
          <p:nvPr>
            <p:ph type="title"/>
          </p:nvPr>
        </p:nvSpPr>
        <p:spPr/>
        <p:txBody>
          <a:bodyPr/>
          <a:lstStyle/>
          <a:p>
            <a:r>
              <a:rPr lang="en-US" dirty="0"/>
              <a:t>2019 </a:t>
            </a:r>
            <a:r>
              <a:rPr lang="en-US" dirty="0" err="1"/>
              <a:t>Vaxxed</a:t>
            </a:r>
            <a:r>
              <a:rPr lang="en-US" dirty="0"/>
              <a:t> vs. </a:t>
            </a:r>
            <a:r>
              <a:rPr lang="en-US" dirty="0" err="1"/>
              <a:t>Unvaxxed</a:t>
            </a:r>
            <a:r>
              <a:rPr lang="en-US" dirty="0"/>
              <a:t> Study</a:t>
            </a:r>
          </a:p>
        </p:txBody>
      </p:sp>
      <p:pic>
        <p:nvPicPr>
          <p:cNvPr id="5" name="Content Placeholder 4" descr="A picture containing clipart&#10;&#10;Description automatically generated">
            <a:extLst>
              <a:ext uri="{FF2B5EF4-FFF2-40B4-BE49-F238E27FC236}">
                <a16:creationId xmlns:a16="http://schemas.microsoft.com/office/drawing/2014/main" id="{FA00DF15-9486-483A-A297-5C7672A40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350" y="1902619"/>
            <a:ext cx="7607300" cy="1778000"/>
          </a:xfrm>
        </p:spPr>
      </p:pic>
      <p:sp>
        <p:nvSpPr>
          <p:cNvPr id="6" name="TextBox 5">
            <a:extLst>
              <a:ext uri="{FF2B5EF4-FFF2-40B4-BE49-F238E27FC236}">
                <a16:creationId xmlns:a16="http://schemas.microsoft.com/office/drawing/2014/main" id="{BE614706-46D8-42D5-A932-5EB2C5AD7D48}"/>
              </a:ext>
            </a:extLst>
          </p:cNvPr>
          <p:cNvSpPr txBox="1"/>
          <p:nvPr/>
        </p:nvSpPr>
        <p:spPr>
          <a:xfrm>
            <a:off x="2571750" y="4886325"/>
            <a:ext cx="5308313" cy="707886"/>
          </a:xfrm>
          <a:prstGeom prst="rect">
            <a:avLst/>
          </a:prstGeom>
          <a:noFill/>
        </p:spPr>
        <p:txBody>
          <a:bodyPr wrap="none" rtlCol="0">
            <a:spAutoFit/>
          </a:bodyPr>
          <a:lstStyle/>
          <a:p>
            <a:r>
              <a:rPr lang="en-US" sz="4000" dirty="0"/>
              <a:t>http://ipaknowledge.org</a:t>
            </a:r>
          </a:p>
        </p:txBody>
      </p:sp>
    </p:spTree>
    <p:extLst>
      <p:ext uri="{BB962C8B-B14F-4D97-AF65-F5344CB8AC3E}">
        <p14:creationId xmlns:p14="http://schemas.microsoft.com/office/powerpoint/2010/main" val="207221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F842-7CD7-42A8-9685-D62490E4D362}"/>
              </a:ext>
            </a:extLst>
          </p:cNvPr>
          <p:cNvSpPr>
            <a:spLocks noGrp="1"/>
          </p:cNvSpPr>
          <p:nvPr>
            <p:ph type="title"/>
          </p:nvPr>
        </p:nvSpPr>
        <p:spPr/>
        <p:txBody>
          <a:bodyPr/>
          <a:lstStyle/>
          <a:p>
            <a:r>
              <a:rPr lang="en-US" dirty="0"/>
              <a:t>“Causes” : 2015 (Skyhorse)</a:t>
            </a:r>
          </a:p>
        </p:txBody>
      </p:sp>
      <p:sp>
        <p:nvSpPr>
          <p:cNvPr id="3" name="Content Placeholder 2">
            <a:extLst>
              <a:ext uri="{FF2B5EF4-FFF2-40B4-BE49-F238E27FC236}">
                <a16:creationId xmlns:a16="http://schemas.microsoft.com/office/drawing/2014/main" id="{28885039-1774-47CC-B860-8BBC2A6A231C}"/>
              </a:ext>
            </a:extLst>
          </p:cNvPr>
          <p:cNvSpPr>
            <a:spLocks noGrp="1"/>
          </p:cNvSpPr>
          <p:nvPr>
            <p:ph idx="1"/>
          </p:nvPr>
        </p:nvSpPr>
        <p:spPr/>
        <p:txBody>
          <a:bodyPr/>
          <a:lstStyle/>
          <a:p>
            <a:endParaRPr lang="en-US"/>
          </a:p>
        </p:txBody>
      </p:sp>
      <p:pic>
        <p:nvPicPr>
          <p:cNvPr id="4" name="Content Placeholder 4" descr="A picture containing ground, outdoor, person, man&#10;&#10;Description automatically generated">
            <a:extLst>
              <a:ext uri="{FF2B5EF4-FFF2-40B4-BE49-F238E27FC236}">
                <a16:creationId xmlns:a16="http://schemas.microsoft.com/office/drawing/2014/main" id="{2A1AA31A-8CA0-4B6C-9F8E-6E676011A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903798" cy="4351338"/>
          </a:xfrm>
          <a:prstGeom prst="rect">
            <a:avLst/>
          </a:prstGeom>
        </p:spPr>
      </p:pic>
      <p:sp>
        <p:nvSpPr>
          <p:cNvPr id="5" name="TextBox 4">
            <a:extLst>
              <a:ext uri="{FF2B5EF4-FFF2-40B4-BE49-F238E27FC236}">
                <a16:creationId xmlns:a16="http://schemas.microsoft.com/office/drawing/2014/main" id="{CBB121D2-1929-495D-8AC6-0E3CA65D0FDB}"/>
              </a:ext>
            </a:extLst>
          </p:cNvPr>
          <p:cNvSpPr txBox="1"/>
          <p:nvPr/>
        </p:nvSpPr>
        <p:spPr>
          <a:xfrm>
            <a:off x="4836160" y="1991360"/>
            <a:ext cx="5729582" cy="3539430"/>
          </a:xfrm>
          <a:prstGeom prst="rect">
            <a:avLst/>
          </a:prstGeom>
          <a:noFill/>
        </p:spPr>
        <p:txBody>
          <a:bodyPr wrap="none" rtlCol="0">
            <a:spAutoFit/>
          </a:bodyPr>
          <a:lstStyle/>
          <a:p>
            <a:r>
              <a:rPr lang="en-US" sz="3200" dirty="0"/>
              <a:t>1,000 studies cited</a:t>
            </a:r>
          </a:p>
          <a:p>
            <a:r>
              <a:rPr lang="en-US" sz="3200" dirty="0"/>
              <a:t>With Forward by Dr. Richard Frye</a:t>
            </a:r>
          </a:p>
          <a:p>
            <a:endParaRPr lang="en-US" sz="3200" dirty="0"/>
          </a:p>
          <a:p>
            <a:r>
              <a:rPr lang="en-US" sz="3200" dirty="0"/>
              <a:t>Searchable reference database at</a:t>
            </a:r>
          </a:p>
          <a:p>
            <a:endParaRPr lang="en-US" sz="3200" dirty="0"/>
          </a:p>
          <a:p>
            <a:r>
              <a:rPr lang="en-US" sz="3200" dirty="0">
                <a:hlinkClick r:id="rId3"/>
              </a:rPr>
              <a:t>http://envgencauses.com</a:t>
            </a:r>
            <a:endParaRPr lang="en-US" sz="3200" dirty="0"/>
          </a:p>
          <a:p>
            <a:endParaRPr lang="en-US" sz="3200" dirty="0"/>
          </a:p>
        </p:txBody>
      </p:sp>
    </p:spTree>
    <p:extLst>
      <p:ext uri="{BB962C8B-B14F-4D97-AF65-F5344CB8AC3E}">
        <p14:creationId xmlns:p14="http://schemas.microsoft.com/office/powerpoint/2010/main" val="296219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D1B3C-DCA9-4BA3-878C-8923CF8B8FD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“Autism” is Not Genetic</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 name="Picture 2" descr="pedigree">
            <a:extLst>
              <a:ext uri="{FF2B5EF4-FFF2-40B4-BE49-F238E27FC236}">
                <a16:creationId xmlns:a16="http://schemas.microsoft.com/office/drawing/2014/main" id="{0C0270FB-EE3B-4BF7-882E-BB719C371F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53822" y="1098271"/>
            <a:ext cx="6553545" cy="4669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891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D28B-9C70-44D8-96AF-A6E7E7C083DE}"/>
              </a:ext>
            </a:extLst>
          </p:cNvPr>
          <p:cNvSpPr>
            <a:spLocks noGrp="1"/>
          </p:cNvSpPr>
          <p:nvPr>
            <p:ph type="title"/>
          </p:nvPr>
        </p:nvSpPr>
        <p:spPr/>
        <p:txBody>
          <a:bodyPr/>
          <a:lstStyle/>
          <a:p>
            <a:r>
              <a:rPr lang="en-US" dirty="0"/>
              <a:t>“ASD” is a Mixture of Phenotypes</a:t>
            </a:r>
          </a:p>
        </p:txBody>
      </p:sp>
      <p:sp>
        <p:nvSpPr>
          <p:cNvPr id="3" name="Content Placeholder 2">
            <a:extLst>
              <a:ext uri="{FF2B5EF4-FFF2-40B4-BE49-F238E27FC236}">
                <a16:creationId xmlns:a16="http://schemas.microsoft.com/office/drawing/2014/main" id="{1302E452-18E1-4CE6-9B28-2877452354B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536EA32-15FD-4FB6-BACF-EE9BE102C2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342" y="1347951"/>
            <a:ext cx="10141316" cy="570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78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FC609F8-51D1-4EFF-BF1F-508827C5769F}"/>
              </a:ext>
            </a:extLst>
          </p:cNvPr>
          <p:cNvSpPr>
            <a:spLocks noGrp="1"/>
          </p:cNvSpPr>
          <p:nvPr>
            <p:ph type="title"/>
          </p:nvPr>
        </p:nvSpPr>
        <p:spPr/>
        <p:txBody>
          <a:bodyPr/>
          <a:lstStyle/>
          <a:p>
            <a:r>
              <a:rPr lang="en-US" altLang="en-US"/>
              <a:t>Heritability, &gt;2,000,000 estimates (any human traits): 1958-2012 (Polderman et al.)</a:t>
            </a:r>
          </a:p>
        </p:txBody>
      </p:sp>
      <p:sp>
        <p:nvSpPr>
          <p:cNvPr id="17411" name="Content Placeholder 2">
            <a:extLst>
              <a:ext uri="{FF2B5EF4-FFF2-40B4-BE49-F238E27FC236}">
                <a16:creationId xmlns:a16="http://schemas.microsoft.com/office/drawing/2014/main" id="{58774ED5-6F15-4E04-AD1F-B8FD99EEAC34}"/>
              </a:ext>
            </a:extLst>
          </p:cNvPr>
          <p:cNvSpPr>
            <a:spLocks noGrp="1"/>
          </p:cNvSpPr>
          <p:nvPr>
            <p:ph idx="1"/>
          </p:nvPr>
        </p:nvSpPr>
        <p:spPr/>
        <p:txBody>
          <a:bodyPr/>
          <a:lstStyle/>
          <a:p>
            <a:endParaRPr lang="en-US" altLang="en-US"/>
          </a:p>
        </p:txBody>
      </p:sp>
      <p:pic>
        <p:nvPicPr>
          <p:cNvPr id="17412" name="Picture 3">
            <a:extLst>
              <a:ext uri="{FF2B5EF4-FFF2-40B4-BE49-F238E27FC236}">
                <a16:creationId xmlns:a16="http://schemas.microsoft.com/office/drawing/2014/main" id="{9624E899-01A3-43EB-AE00-05CDF6EA57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588" y="1690688"/>
            <a:ext cx="10391775"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7E3C578-F4FA-4DF2-BAF3-1D52D5D03894}"/>
              </a:ext>
            </a:extLst>
          </p:cNvPr>
          <p:cNvSpPr>
            <a:spLocks noGrp="1"/>
          </p:cNvSpPr>
          <p:nvPr>
            <p:ph type="title"/>
          </p:nvPr>
        </p:nvSpPr>
        <p:spPr/>
        <p:txBody>
          <a:bodyPr/>
          <a:lstStyle/>
          <a:p>
            <a:r>
              <a:rPr lang="en-US" altLang="en-US" b="1"/>
              <a:t>Genetics</a:t>
            </a:r>
          </a:p>
        </p:txBody>
      </p:sp>
      <p:sp>
        <p:nvSpPr>
          <p:cNvPr id="3" name="Content Placeholder 2">
            <a:extLst>
              <a:ext uri="{FF2B5EF4-FFF2-40B4-BE49-F238E27FC236}">
                <a16:creationId xmlns:a16="http://schemas.microsoft.com/office/drawing/2014/main" id="{7CB1FAA0-C577-40A6-ABE5-F80D0CE0E96B}"/>
              </a:ext>
            </a:extLst>
          </p:cNvPr>
          <p:cNvSpPr>
            <a:spLocks noGrp="1"/>
          </p:cNvSpPr>
          <p:nvPr>
            <p:ph idx="1"/>
          </p:nvPr>
        </p:nvSpPr>
        <p:spPr/>
        <p:txBody>
          <a:bodyPr rtlCol="0">
            <a:normAutofit lnSpcReduction="10000"/>
          </a:bodyPr>
          <a:lstStyle/>
          <a:p>
            <a:pPr fontAlgn="auto">
              <a:spcAft>
                <a:spcPts val="0"/>
              </a:spcAft>
              <a:defRPr/>
            </a:pPr>
            <a:r>
              <a:rPr lang="en-US" dirty="0"/>
              <a:t>&gt;850 genes “involved” in Autism</a:t>
            </a:r>
          </a:p>
          <a:p>
            <a:pPr fontAlgn="auto">
              <a:spcAft>
                <a:spcPts val="0"/>
              </a:spcAft>
              <a:defRPr/>
            </a:pPr>
            <a:r>
              <a:rPr lang="en-US" dirty="0"/>
              <a:t>No individual gene accounts for &gt;1% of ASD</a:t>
            </a:r>
          </a:p>
          <a:p>
            <a:pPr fontAlgn="auto">
              <a:spcAft>
                <a:spcPts val="0"/>
              </a:spcAft>
              <a:defRPr/>
            </a:pPr>
            <a:r>
              <a:rPr lang="en-US" b="1" dirty="0"/>
              <a:t>20% of autistics have &gt;&gt; Copy Number Variations (CNVs)</a:t>
            </a:r>
          </a:p>
          <a:p>
            <a:pPr fontAlgn="auto">
              <a:spcAft>
                <a:spcPts val="0"/>
              </a:spcAft>
              <a:defRPr/>
            </a:pPr>
            <a:r>
              <a:rPr lang="en-US" dirty="0"/>
              <a:t>de Novo variants more common in sporadic vs. familial cases</a:t>
            </a:r>
          </a:p>
          <a:p>
            <a:pPr fontAlgn="auto">
              <a:spcAft>
                <a:spcPts val="0"/>
              </a:spcAft>
              <a:defRPr/>
            </a:pPr>
            <a:r>
              <a:rPr lang="en-US" b="1" dirty="0"/>
              <a:t>regulatory genes in early development</a:t>
            </a:r>
          </a:p>
          <a:p>
            <a:pPr fontAlgn="auto">
              <a:spcAft>
                <a:spcPts val="0"/>
              </a:spcAft>
              <a:defRPr/>
            </a:pPr>
            <a:r>
              <a:rPr lang="en-US" b="1" dirty="0"/>
              <a:t>synaptogenesis throughout life</a:t>
            </a:r>
          </a:p>
          <a:p>
            <a:pPr fontAlgn="auto">
              <a:spcAft>
                <a:spcPts val="0"/>
              </a:spcAft>
              <a:defRPr/>
            </a:pPr>
            <a:r>
              <a:rPr lang="en-US" dirty="0"/>
              <a:t>Familial vs. Genetic Risk</a:t>
            </a:r>
          </a:p>
          <a:p>
            <a:pPr fontAlgn="auto">
              <a:spcAft>
                <a:spcPts val="0"/>
              </a:spcAft>
              <a:defRPr/>
            </a:pPr>
            <a:r>
              <a:rPr lang="en-US" dirty="0"/>
              <a:t>Every mode of inheritance (dominant, recessive, complex)</a:t>
            </a:r>
          </a:p>
          <a:p>
            <a:pPr fontAlgn="auto">
              <a:spcAft>
                <a:spcPts val="0"/>
              </a:spcAft>
              <a:defRPr/>
            </a:pPr>
            <a:r>
              <a:rPr lang="en-US" dirty="0"/>
              <a:t>Pinto &gt;2-3 affected genes &gt; ASD risk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F8C422D-DE0B-48BF-9EDA-25F814A957C9}"/>
              </a:ext>
            </a:extLst>
          </p:cNvPr>
          <p:cNvSpPr>
            <a:spLocks noGrp="1"/>
          </p:cNvSpPr>
          <p:nvPr>
            <p:ph type="title"/>
          </p:nvPr>
        </p:nvSpPr>
        <p:spPr/>
        <p:txBody>
          <a:bodyPr/>
          <a:lstStyle/>
          <a:p>
            <a:r>
              <a:rPr lang="en-US" altLang="en-US"/>
              <a:t>Functional Groups by Age</a:t>
            </a:r>
          </a:p>
        </p:txBody>
      </p:sp>
      <p:sp>
        <p:nvSpPr>
          <p:cNvPr id="3" name="Content Placeholder 2">
            <a:extLst>
              <a:ext uri="{FF2B5EF4-FFF2-40B4-BE49-F238E27FC236}">
                <a16:creationId xmlns:a16="http://schemas.microsoft.com/office/drawing/2014/main" id="{51A5AB30-0D18-407F-A8E9-5135C6FD2C9E}"/>
              </a:ext>
            </a:extLst>
          </p:cNvPr>
          <p:cNvSpPr>
            <a:spLocks noGrp="1"/>
          </p:cNvSpPr>
          <p:nvPr>
            <p:ph idx="1"/>
          </p:nvPr>
        </p:nvSpPr>
        <p:spPr/>
        <p:txBody>
          <a:bodyPr rtlCol="0">
            <a:normAutofit fontScale="77500" lnSpcReduction="20000"/>
          </a:bodyPr>
          <a:lstStyle/>
          <a:p>
            <a:pPr fontAlgn="auto">
              <a:spcAft>
                <a:spcPts val="0"/>
              </a:spcAft>
              <a:defRPr/>
            </a:pPr>
            <a:r>
              <a:rPr lang="en-US" dirty="0"/>
              <a:t>-9 </a:t>
            </a:r>
            <a:r>
              <a:rPr lang="en-US" dirty="0" err="1"/>
              <a:t>mo</a:t>
            </a:r>
            <a:r>
              <a:rPr lang="en-US" dirty="0"/>
              <a:t> to 0 years </a:t>
            </a:r>
          </a:p>
          <a:p>
            <a:pPr marL="0" indent="0" fontAlgn="auto">
              <a:spcAft>
                <a:spcPts val="0"/>
              </a:spcAft>
              <a:buFont typeface="Arial" panose="020B0604020202020204" pitchFamily="34" charset="0"/>
              <a:buNone/>
              <a:defRPr/>
            </a:pPr>
            <a:r>
              <a:rPr lang="en-US" dirty="0"/>
              <a:t>Early (pre-natal) regulatory genes</a:t>
            </a:r>
          </a:p>
          <a:p>
            <a:pPr marL="0" indent="0" fontAlgn="auto">
              <a:spcAft>
                <a:spcPts val="0"/>
              </a:spcAft>
              <a:buFont typeface="Arial" panose="020B0604020202020204" pitchFamily="34" charset="0"/>
              <a:buNone/>
              <a:defRPr/>
            </a:pPr>
            <a:r>
              <a:rPr lang="en-US" dirty="0"/>
              <a:t>CHD7, CHD8 (neural crest, neurogenesis)</a:t>
            </a:r>
          </a:p>
          <a:p>
            <a:pPr marL="0" indent="0" fontAlgn="auto">
              <a:spcAft>
                <a:spcPts val="0"/>
              </a:spcAft>
              <a:buFont typeface="Arial" panose="020B0604020202020204" pitchFamily="34" charset="0"/>
              <a:buNone/>
              <a:defRPr/>
            </a:pPr>
            <a:endParaRPr lang="en-US" dirty="0"/>
          </a:p>
          <a:p>
            <a:pPr fontAlgn="auto">
              <a:spcAft>
                <a:spcPts val="0"/>
              </a:spcAft>
              <a:defRPr/>
            </a:pPr>
            <a:r>
              <a:rPr lang="en-US" dirty="0"/>
              <a:t>0- 2years</a:t>
            </a:r>
          </a:p>
          <a:p>
            <a:pPr marL="0" indent="0" fontAlgn="auto">
              <a:spcAft>
                <a:spcPts val="0"/>
              </a:spcAft>
              <a:buFont typeface="Arial" panose="020B0604020202020204" pitchFamily="34" charset="0"/>
              <a:buNone/>
              <a:defRPr/>
            </a:pPr>
            <a:r>
              <a:rPr lang="en-US" dirty="0"/>
              <a:t>Peri/post-natal brain development</a:t>
            </a:r>
          </a:p>
          <a:p>
            <a:pPr marL="0" indent="0" fontAlgn="auto">
              <a:spcAft>
                <a:spcPts val="0"/>
              </a:spcAft>
              <a:buFont typeface="Arial" panose="020B0604020202020204" pitchFamily="34" charset="0"/>
              <a:buNone/>
              <a:defRPr/>
            </a:pPr>
            <a:r>
              <a:rPr lang="en-US" dirty="0"/>
              <a:t>Synaptogenesis, PRUNING</a:t>
            </a:r>
          </a:p>
          <a:p>
            <a:pPr marL="0" indent="0" fontAlgn="auto">
              <a:spcAft>
                <a:spcPts val="0"/>
              </a:spcAft>
              <a:buFont typeface="Arial" panose="020B0604020202020204" pitchFamily="34" charset="0"/>
              <a:buNone/>
              <a:defRPr/>
            </a:pPr>
            <a:endParaRPr lang="en-US" dirty="0"/>
          </a:p>
          <a:p>
            <a:pPr fontAlgn="auto">
              <a:spcAft>
                <a:spcPts val="0"/>
              </a:spcAft>
              <a:defRPr/>
            </a:pPr>
            <a:r>
              <a:rPr lang="en-US" dirty="0"/>
              <a:t>2-4 years</a:t>
            </a:r>
          </a:p>
          <a:p>
            <a:pPr marL="0" indent="0" fontAlgn="auto">
              <a:spcAft>
                <a:spcPts val="0"/>
              </a:spcAft>
              <a:buFont typeface="Arial" panose="020B0604020202020204" pitchFamily="34" charset="0"/>
              <a:buNone/>
              <a:defRPr/>
            </a:pPr>
            <a:r>
              <a:rPr lang="en-US" dirty="0"/>
              <a:t>PRUNING, MYELINATION</a:t>
            </a:r>
          </a:p>
          <a:p>
            <a:pPr marL="0" indent="0" fontAlgn="auto">
              <a:spcAft>
                <a:spcPts val="0"/>
              </a:spcAft>
              <a:buFont typeface="Arial" panose="020B0604020202020204" pitchFamily="34" charset="0"/>
              <a:buNone/>
              <a:defRPr/>
            </a:pPr>
            <a:endParaRPr lang="en-US" dirty="0"/>
          </a:p>
          <a:p>
            <a:pPr fontAlgn="auto">
              <a:spcAft>
                <a:spcPts val="0"/>
              </a:spcAft>
              <a:defRPr/>
            </a:pPr>
            <a:r>
              <a:rPr lang="en-US" dirty="0"/>
              <a:t>Lifetime</a:t>
            </a:r>
          </a:p>
          <a:p>
            <a:pPr marL="0" indent="0" fontAlgn="auto">
              <a:spcAft>
                <a:spcPts val="0"/>
              </a:spcAft>
              <a:buFont typeface="Arial" panose="020B0604020202020204" pitchFamily="34" charset="0"/>
              <a:buNone/>
              <a:defRPr/>
            </a:pPr>
            <a:endParaRPr lang="en-US" dirty="0"/>
          </a:p>
          <a:p>
            <a:pPr marL="0" indent="0" fontAlgn="auto">
              <a:spcAft>
                <a:spcPts val="0"/>
              </a:spcAft>
              <a:buFont typeface="Arial" panose="020B0604020202020204" pitchFamily="34" charset="0"/>
              <a:buNone/>
              <a:defRPr/>
            </a:pPr>
            <a:endParaRPr lang="en-US" dirty="0"/>
          </a:p>
        </p:txBody>
      </p:sp>
      <p:cxnSp>
        <p:nvCxnSpPr>
          <p:cNvPr id="5" name="Straight Arrow Connector 4">
            <a:extLst>
              <a:ext uri="{FF2B5EF4-FFF2-40B4-BE49-F238E27FC236}">
                <a16:creationId xmlns:a16="http://schemas.microsoft.com/office/drawing/2014/main" id="{A8E58A4F-AA51-4E95-85BD-5F0B4DD23A2E}"/>
              </a:ext>
            </a:extLst>
          </p:cNvPr>
          <p:cNvCxnSpPr/>
          <p:nvPr/>
        </p:nvCxnSpPr>
        <p:spPr>
          <a:xfrm>
            <a:off x="7278688" y="1825625"/>
            <a:ext cx="0" cy="4184650"/>
          </a:xfrm>
          <a:prstGeom prst="straightConnector1">
            <a:avLst/>
          </a:prstGeom>
          <a:ln w="76200">
            <a:headEnd type="triangle"/>
            <a:tailEnd type="triangle"/>
          </a:ln>
        </p:spPr>
        <p:style>
          <a:lnRef idx="1">
            <a:schemeClr val="dk1"/>
          </a:lnRef>
          <a:fillRef idx="0">
            <a:schemeClr val="dk1"/>
          </a:fillRef>
          <a:effectRef idx="0">
            <a:schemeClr val="dk1"/>
          </a:effectRef>
          <a:fontRef idx="minor">
            <a:schemeClr val="tx1"/>
          </a:fontRef>
        </p:style>
      </p:cxnSp>
      <p:sp>
        <p:nvSpPr>
          <p:cNvPr id="18437" name="TextBox 5">
            <a:extLst>
              <a:ext uri="{FF2B5EF4-FFF2-40B4-BE49-F238E27FC236}">
                <a16:creationId xmlns:a16="http://schemas.microsoft.com/office/drawing/2014/main" id="{7E3B876D-E5EC-42C6-9086-438FDA2A599F}"/>
              </a:ext>
            </a:extLst>
          </p:cNvPr>
          <p:cNvSpPr txBox="1">
            <a:spLocks noChangeArrowheads="1"/>
          </p:cNvSpPr>
          <p:nvPr/>
        </p:nvSpPr>
        <p:spPr bwMode="auto">
          <a:xfrm>
            <a:off x="7370763" y="2835275"/>
            <a:ext cx="4346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a:t>Synaptic proteins </a:t>
            </a:r>
          </a:p>
          <a:p>
            <a:pPr eaLnBrk="1" hangingPunct="1"/>
            <a:r>
              <a:rPr lang="en-US" altLang="en-US" sz="2400"/>
              <a:t>Glutamate receptors</a:t>
            </a:r>
          </a:p>
          <a:p>
            <a:pPr eaLnBrk="1" hangingPunct="1"/>
            <a:r>
              <a:rPr lang="en-US" altLang="en-US" sz="2400"/>
              <a:t>Serotonin receptors (e.g., SCN1A)</a:t>
            </a:r>
          </a:p>
          <a:p>
            <a:pPr eaLnBrk="1" hangingPunct="1"/>
            <a:r>
              <a:rPr lang="en-US" altLang="en-US" sz="2400"/>
              <a:t>Cellular detox proteins (ERAP1)</a:t>
            </a:r>
          </a:p>
          <a:p>
            <a:pPr eaLnBrk="1" hangingPunct="1"/>
            <a:r>
              <a:rPr lang="en-US" altLang="en-US" sz="2400"/>
              <a:t>Mitochondrial genes (ROS)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428</Words>
  <Application>Microsoft Office PowerPoint</Application>
  <PresentationFormat>Widescreen</PresentationFormat>
  <Paragraphs>102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The ER Hyperstress Theory of Autism and Autoimmunity</vt:lpstr>
      <vt:lpstr>The Institute for Pure and Applied Knowledge</vt:lpstr>
      <vt:lpstr>PowerPoint Presentation</vt:lpstr>
      <vt:lpstr>“Causes” : 2015 (Skyhorse)</vt:lpstr>
      <vt:lpstr>“Autism” is Not Genetic</vt:lpstr>
      <vt:lpstr>“ASD” is a Mixture of Phenotypes</vt:lpstr>
      <vt:lpstr>Heritability, &gt;2,000,000 estimates (any human traits): 1958-2012 (Polderman et al.)</vt:lpstr>
      <vt:lpstr>Genetics</vt:lpstr>
      <vt:lpstr>Functional Groups by Age</vt:lpstr>
      <vt:lpstr>Pinto et al</vt:lpstr>
      <vt:lpstr>Largest Genetic Studies  (Hallmayer, 2011; Sandin, 2014)</vt:lpstr>
      <vt:lpstr>PowerPoint Presentation</vt:lpstr>
      <vt:lpstr>PowerPoint Presentation</vt:lpstr>
      <vt:lpstr>“Risk of Environmental Susceptibility” is Genetic</vt:lpstr>
      <vt:lpstr>PowerPoint Presentation</vt:lpstr>
      <vt:lpstr>Boggess et al. 2016. Mean serum-level of common organic pollutants is predictive of behavioral severity in children with autism spectrum disorders. Sci Rep. 2016 May 13;6:26185. doi: 10.1038/srep26185.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Toxin Liability Sampling Theory</vt:lpstr>
      <vt:lpstr>PowerPoint Presentation</vt:lpstr>
      <vt:lpstr>PowerPoint Presentation</vt:lpstr>
      <vt:lpstr>EtHg -&gt; UPR -&gt; Apoptosis</vt:lpstr>
      <vt:lpstr>How is this Related to HPV Vaccine-Induced Autoimmunity?</vt:lpstr>
      <vt:lpstr>PowerPoint Presentation</vt:lpstr>
      <vt:lpstr>PowerPoint Presentation</vt:lpstr>
      <vt:lpstr>PowerPoint Presentation</vt:lpstr>
      <vt:lpstr>PowerPoint Presentation</vt:lpstr>
      <vt:lpstr>Conditions attributed to Gardasil-9</vt:lpstr>
      <vt:lpstr>PowerPoint Presentation</vt:lpstr>
      <vt:lpstr>PowerPoint Presentation</vt:lpstr>
      <vt:lpstr>PowerPoint Presentation</vt:lpstr>
      <vt:lpstr>PowerPoint Presentation</vt:lpstr>
      <vt:lpstr>2019 Vaxxed vs. Unvaxxed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ER Hyperstress Theory of Autism and Autoimmunity</dc:title>
  <dc:creator>James LW</dc:creator>
  <cp:lastModifiedBy>James LW</cp:lastModifiedBy>
  <cp:revision>14</cp:revision>
  <dcterms:created xsi:type="dcterms:W3CDTF">2019-05-22T14:26:47Z</dcterms:created>
  <dcterms:modified xsi:type="dcterms:W3CDTF">2019-05-22T15:19:43Z</dcterms:modified>
</cp:coreProperties>
</file>